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38"/>
  </p:notesMasterIdLst>
  <p:sldIdLst>
    <p:sldId id="295" r:id="rId2"/>
    <p:sldId id="296" r:id="rId3"/>
    <p:sldId id="299" r:id="rId4"/>
    <p:sldId id="297" r:id="rId5"/>
    <p:sldId id="300" r:id="rId6"/>
    <p:sldId id="301" r:id="rId7"/>
    <p:sldId id="298" r:id="rId8"/>
    <p:sldId id="303" r:id="rId9"/>
    <p:sldId id="302" r:id="rId10"/>
    <p:sldId id="304" r:id="rId11"/>
    <p:sldId id="305" r:id="rId12"/>
    <p:sldId id="306" r:id="rId13"/>
    <p:sldId id="307" r:id="rId14"/>
    <p:sldId id="309" r:id="rId15"/>
    <p:sldId id="308" r:id="rId16"/>
    <p:sldId id="311" r:id="rId17"/>
    <p:sldId id="310" r:id="rId18"/>
    <p:sldId id="312" r:id="rId19"/>
    <p:sldId id="313" r:id="rId20"/>
    <p:sldId id="316" r:id="rId21"/>
    <p:sldId id="315" r:id="rId22"/>
    <p:sldId id="314" r:id="rId23"/>
    <p:sldId id="319" r:id="rId24"/>
    <p:sldId id="318" r:id="rId25"/>
    <p:sldId id="317" r:id="rId26"/>
    <p:sldId id="322" r:id="rId27"/>
    <p:sldId id="321" r:id="rId28"/>
    <p:sldId id="323" r:id="rId29"/>
    <p:sldId id="325" r:id="rId30"/>
    <p:sldId id="324" r:id="rId31"/>
    <p:sldId id="328" r:id="rId32"/>
    <p:sldId id="327" r:id="rId33"/>
    <p:sldId id="330" r:id="rId34"/>
    <p:sldId id="329" r:id="rId35"/>
    <p:sldId id="332" r:id="rId36"/>
    <p:sldId id="331"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4660"/>
  </p:normalViewPr>
  <p:slideViewPr>
    <p:cSldViewPr snapToGrid="0">
      <p:cViewPr>
        <p:scale>
          <a:sx n="109" d="100"/>
          <a:sy n="109" d="100"/>
        </p:scale>
        <p:origin x="165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8598E-AE4E-4D0E-8C53-058B0CAB46EA}" type="doc">
      <dgm:prSet loTypeId="urn:microsoft.com/office/officeart/2008/layout/VerticalCurvedList" loCatId="list" qsTypeId="urn:microsoft.com/office/officeart/2005/8/quickstyle/simple3" qsCatId="simple" csTypeId="urn:microsoft.com/office/officeart/2005/8/colors/colorful1" csCatId="colorful" phldr="1"/>
      <dgm:spPr/>
      <dgm:t>
        <a:bodyPr/>
        <a:lstStyle/>
        <a:p>
          <a:endParaRPr lang="tr-TR"/>
        </a:p>
      </dgm:t>
    </dgm:pt>
    <dgm:pt modelId="{D124289E-DEE6-421C-B28D-DD74563F0C92}">
      <dgm:prSet phldrT="[Metin]" custT="1"/>
      <dgm:spPr/>
      <dgm:t>
        <a:bodyPr/>
        <a:lstStyle/>
        <a:p>
          <a:r>
            <a:rPr lang="tr-TR" sz="2000" dirty="0" smtClean="0"/>
            <a:t>Uyum Programı</a:t>
          </a:r>
          <a:endParaRPr lang="tr-TR" sz="2000" dirty="0"/>
        </a:p>
      </dgm:t>
    </dgm:pt>
    <dgm:pt modelId="{425DB4D5-3449-4ECA-B76D-CBB7674F1100}" type="parTrans" cxnId="{84547CF3-43D7-49D0-B1E7-7DACBFC49A2C}">
      <dgm:prSet/>
      <dgm:spPr/>
      <dgm:t>
        <a:bodyPr/>
        <a:lstStyle/>
        <a:p>
          <a:endParaRPr lang="tr-TR" sz="2000"/>
        </a:p>
      </dgm:t>
    </dgm:pt>
    <dgm:pt modelId="{C41C9A1D-C067-4D03-AF91-D3F3413F4256}" type="sibTrans" cxnId="{84547CF3-43D7-49D0-B1E7-7DACBFC49A2C}">
      <dgm:prSet/>
      <dgm:spPr/>
      <dgm:t>
        <a:bodyPr/>
        <a:lstStyle/>
        <a:p>
          <a:endParaRPr lang="tr-TR" sz="2000"/>
        </a:p>
      </dgm:t>
    </dgm:pt>
    <dgm:pt modelId="{87CC98E9-C4DB-4D94-A83D-BC4EFB298699}">
      <dgm:prSet phldrT="[Metin]" custT="1"/>
      <dgm:spPr/>
      <dgm:t>
        <a:bodyPr/>
        <a:lstStyle/>
        <a:p>
          <a:r>
            <a:rPr lang="tr-TR" sz="2000" dirty="0" smtClean="0"/>
            <a:t>Destek Eğitim Programı (DEP)</a:t>
          </a:r>
          <a:endParaRPr lang="tr-TR" sz="2000" dirty="0"/>
        </a:p>
      </dgm:t>
    </dgm:pt>
    <dgm:pt modelId="{AE0C44D9-17A4-461E-824D-520FAD646484}" type="parTrans" cxnId="{E9FC698F-7F1B-4945-A705-39D0351AE6EA}">
      <dgm:prSet/>
      <dgm:spPr/>
      <dgm:t>
        <a:bodyPr/>
        <a:lstStyle/>
        <a:p>
          <a:endParaRPr lang="tr-TR" sz="2000"/>
        </a:p>
      </dgm:t>
    </dgm:pt>
    <dgm:pt modelId="{4679BAAC-0048-4045-9EFE-F34BA34E954C}" type="sibTrans" cxnId="{E9FC698F-7F1B-4945-A705-39D0351AE6EA}">
      <dgm:prSet/>
      <dgm:spPr/>
      <dgm:t>
        <a:bodyPr/>
        <a:lstStyle/>
        <a:p>
          <a:endParaRPr lang="tr-TR" sz="2000"/>
        </a:p>
      </dgm:t>
    </dgm:pt>
    <dgm:pt modelId="{40410636-60EF-478F-BFF3-29264A9B0E50}">
      <dgm:prSet phldrT="[Metin]" custT="1"/>
      <dgm:spPr/>
      <dgm:t>
        <a:bodyPr/>
        <a:lstStyle/>
        <a:p>
          <a:r>
            <a:rPr lang="tr-TR" sz="2000" dirty="0" smtClean="0"/>
            <a:t>Bireysel Yetenekleri Fark Ettirme Programı (BYF)</a:t>
          </a:r>
          <a:endParaRPr lang="tr-TR" sz="2000" dirty="0"/>
        </a:p>
      </dgm:t>
    </dgm:pt>
    <dgm:pt modelId="{A68E05BE-2E8C-429E-8298-81BB2E30445E}" type="parTrans" cxnId="{A6B226D3-DD94-4EE9-9999-98F381EF3E12}">
      <dgm:prSet/>
      <dgm:spPr/>
      <dgm:t>
        <a:bodyPr/>
        <a:lstStyle/>
        <a:p>
          <a:endParaRPr lang="tr-TR" sz="2000"/>
        </a:p>
      </dgm:t>
    </dgm:pt>
    <dgm:pt modelId="{712FCAB5-D8C1-49F3-98DD-F90E1FFCA88E}" type="sibTrans" cxnId="{A6B226D3-DD94-4EE9-9999-98F381EF3E12}">
      <dgm:prSet/>
      <dgm:spPr/>
      <dgm:t>
        <a:bodyPr/>
        <a:lstStyle/>
        <a:p>
          <a:endParaRPr lang="tr-TR" sz="2000"/>
        </a:p>
      </dgm:t>
    </dgm:pt>
    <dgm:pt modelId="{2A69CFA9-7C53-4C3D-8C5D-68A492353D7B}">
      <dgm:prSet custT="1"/>
      <dgm:spPr/>
      <dgm:t>
        <a:bodyPr/>
        <a:lstStyle/>
        <a:p>
          <a:r>
            <a:rPr lang="tr-TR" sz="2000" dirty="0" smtClean="0"/>
            <a:t>Özel Yetenekleri Geliştirme Programı (ÖYGP)</a:t>
          </a:r>
          <a:endParaRPr lang="tr-TR" sz="2000" dirty="0"/>
        </a:p>
      </dgm:t>
    </dgm:pt>
    <dgm:pt modelId="{0AC971E4-864D-4BBE-967B-FC4FE039310F}" type="parTrans" cxnId="{B3160DC6-C0AB-4502-BD5F-63256F263B33}">
      <dgm:prSet/>
      <dgm:spPr/>
      <dgm:t>
        <a:bodyPr/>
        <a:lstStyle/>
        <a:p>
          <a:endParaRPr lang="tr-TR" sz="2000"/>
        </a:p>
      </dgm:t>
    </dgm:pt>
    <dgm:pt modelId="{3DCCD67F-5456-4176-9755-415265CAF94E}" type="sibTrans" cxnId="{B3160DC6-C0AB-4502-BD5F-63256F263B33}">
      <dgm:prSet/>
      <dgm:spPr/>
      <dgm:t>
        <a:bodyPr/>
        <a:lstStyle/>
        <a:p>
          <a:endParaRPr lang="tr-TR" sz="2000"/>
        </a:p>
      </dgm:t>
    </dgm:pt>
    <dgm:pt modelId="{49157A87-164A-4F98-A46C-FE649FF99E13}">
      <dgm:prSet custT="1"/>
      <dgm:spPr/>
      <dgm:t>
        <a:bodyPr/>
        <a:lstStyle/>
        <a:p>
          <a:r>
            <a:rPr lang="tr-TR" sz="2000" dirty="0" smtClean="0"/>
            <a:t>Proje Üretimi ve Yönetimi Programı</a:t>
          </a:r>
          <a:endParaRPr lang="tr-TR" sz="2000" dirty="0"/>
        </a:p>
      </dgm:t>
    </dgm:pt>
    <dgm:pt modelId="{2D3480F0-980E-4715-8151-6DF776DF0700}" type="parTrans" cxnId="{CBCF8757-39DC-4374-9183-BEA87842EF6F}">
      <dgm:prSet/>
      <dgm:spPr/>
      <dgm:t>
        <a:bodyPr/>
        <a:lstStyle/>
        <a:p>
          <a:endParaRPr lang="tr-TR" sz="2000"/>
        </a:p>
      </dgm:t>
    </dgm:pt>
    <dgm:pt modelId="{DC4CB5E0-4F6E-4056-9FC6-F3FFE6E9AAFE}" type="sibTrans" cxnId="{CBCF8757-39DC-4374-9183-BEA87842EF6F}">
      <dgm:prSet/>
      <dgm:spPr/>
      <dgm:t>
        <a:bodyPr/>
        <a:lstStyle/>
        <a:p>
          <a:endParaRPr lang="tr-TR" sz="2000"/>
        </a:p>
      </dgm:t>
    </dgm:pt>
    <dgm:pt modelId="{B4012802-C316-411D-841A-3F0E4B931843}" type="pres">
      <dgm:prSet presAssocID="{8E48598E-AE4E-4D0E-8C53-058B0CAB46EA}" presName="Name0" presStyleCnt="0">
        <dgm:presLayoutVars>
          <dgm:chMax val="7"/>
          <dgm:chPref val="7"/>
          <dgm:dir/>
        </dgm:presLayoutVars>
      </dgm:prSet>
      <dgm:spPr/>
      <dgm:t>
        <a:bodyPr/>
        <a:lstStyle/>
        <a:p>
          <a:endParaRPr lang="tr-TR"/>
        </a:p>
      </dgm:t>
    </dgm:pt>
    <dgm:pt modelId="{610B13AC-D229-498A-8C8A-71AB6DA7C85B}" type="pres">
      <dgm:prSet presAssocID="{8E48598E-AE4E-4D0E-8C53-058B0CAB46EA}" presName="Name1" presStyleCnt="0"/>
      <dgm:spPr/>
      <dgm:t>
        <a:bodyPr/>
        <a:lstStyle/>
        <a:p>
          <a:endParaRPr lang="tr-TR"/>
        </a:p>
      </dgm:t>
    </dgm:pt>
    <dgm:pt modelId="{24C070C7-F633-4D4C-9A5E-C3FD83BD1709}" type="pres">
      <dgm:prSet presAssocID="{8E48598E-AE4E-4D0E-8C53-058B0CAB46EA}" presName="cycle" presStyleCnt="0"/>
      <dgm:spPr/>
      <dgm:t>
        <a:bodyPr/>
        <a:lstStyle/>
        <a:p>
          <a:endParaRPr lang="tr-TR"/>
        </a:p>
      </dgm:t>
    </dgm:pt>
    <dgm:pt modelId="{40763ECC-6CC7-4601-A0F0-CFA56FFF2F8F}" type="pres">
      <dgm:prSet presAssocID="{8E48598E-AE4E-4D0E-8C53-058B0CAB46EA}" presName="srcNode" presStyleLbl="node1" presStyleIdx="0" presStyleCnt="5"/>
      <dgm:spPr/>
      <dgm:t>
        <a:bodyPr/>
        <a:lstStyle/>
        <a:p>
          <a:endParaRPr lang="tr-TR"/>
        </a:p>
      </dgm:t>
    </dgm:pt>
    <dgm:pt modelId="{FF2508BF-AED9-4D93-8EF8-A53801006FDC}" type="pres">
      <dgm:prSet presAssocID="{8E48598E-AE4E-4D0E-8C53-058B0CAB46EA}" presName="conn" presStyleLbl="parChTrans1D2" presStyleIdx="0" presStyleCnt="1"/>
      <dgm:spPr/>
      <dgm:t>
        <a:bodyPr/>
        <a:lstStyle/>
        <a:p>
          <a:endParaRPr lang="tr-TR"/>
        </a:p>
      </dgm:t>
    </dgm:pt>
    <dgm:pt modelId="{D7BD3217-6981-435A-9152-7EE404383127}" type="pres">
      <dgm:prSet presAssocID="{8E48598E-AE4E-4D0E-8C53-058B0CAB46EA}" presName="extraNode" presStyleLbl="node1" presStyleIdx="0" presStyleCnt="5"/>
      <dgm:spPr/>
      <dgm:t>
        <a:bodyPr/>
        <a:lstStyle/>
        <a:p>
          <a:endParaRPr lang="tr-TR"/>
        </a:p>
      </dgm:t>
    </dgm:pt>
    <dgm:pt modelId="{34BCA52E-6732-4A93-9760-F11E749A402A}" type="pres">
      <dgm:prSet presAssocID="{8E48598E-AE4E-4D0E-8C53-058B0CAB46EA}" presName="dstNode" presStyleLbl="node1" presStyleIdx="0" presStyleCnt="5"/>
      <dgm:spPr/>
      <dgm:t>
        <a:bodyPr/>
        <a:lstStyle/>
        <a:p>
          <a:endParaRPr lang="tr-TR"/>
        </a:p>
      </dgm:t>
    </dgm:pt>
    <dgm:pt modelId="{A518F41A-0861-4C29-8706-45DD444B11A9}" type="pres">
      <dgm:prSet presAssocID="{D124289E-DEE6-421C-B28D-DD74563F0C92}" presName="text_1" presStyleLbl="node1" presStyleIdx="0" presStyleCnt="5">
        <dgm:presLayoutVars>
          <dgm:bulletEnabled val="1"/>
        </dgm:presLayoutVars>
      </dgm:prSet>
      <dgm:spPr/>
      <dgm:t>
        <a:bodyPr/>
        <a:lstStyle/>
        <a:p>
          <a:endParaRPr lang="tr-TR"/>
        </a:p>
      </dgm:t>
    </dgm:pt>
    <dgm:pt modelId="{083E9D62-3484-412A-98FC-B5F2B93D60BF}" type="pres">
      <dgm:prSet presAssocID="{D124289E-DEE6-421C-B28D-DD74563F0C92}" presName="accent_1" presStyleCnt="0"/>
      <dgm:spPr/>
      <dgm:t>
        <a:bodyPr/>
        <a:lstStyle/>
        <a:p>
          <a:endParaRPr lang="tr-TR"/>
        </a:p>
      </dgm:t>
    </dgm:pt>
    <dgm:pt modelId="{D8C26661-6C0B-4724-B855-EE3790FDB21E}" type="pres">
      <dgm:prSet presAssocID="{D124289E-DEE6-421C-B28D-DD74563F0C92}" presName="accentRepeatNode" presStyleLbl="solidFgAcc1" presStyleIdx="0" presStyleCnt="5"/>
      <dgm:spPr/>
      <dgm:t>
        <a:bodyPr/>
        <a:lstStyle/>
        <a:p>
          <a:endParaRPr lang="tr-TR"/>
        </a:p>
      </dgm:t>
    </dgm:pt>
    <dgm:pt modelId="{3678DE5A-09AD-4A2A-859C-5CA2CFD11735}" type="pres">
      <dgm:prSet presAssocID="{87CC98E9-C4DB-4D94-A83D-BC4EFB298699}" presName="text_2" presStyleLbl="node1" presStyleIdx="1" presStyleCnt="5">
        <dgm:presLayoutVars>
          <dgm:bulletEnabled val="1"/>
        </dgm:presLayoutVars>
      </dgm:prSet>
      <dgm:spPr/>
      <dgm:t>
        <a:bodyPr/>
        <a:lstStyle/>
        <a:p>
          <a:endParaRPr lang="tr-TR"/>
        </a:p>
      </dgm:t>
    </dgm:pt>
    <dgm:pt modelId="{2AE4D22E-9EA0-44C6-9DCC-3DB6AE512F1F}" type="pres">
      <dgm:prSet presAssocID="{87CC98E9-C4DB-4D94-A83D-BC4EFB298699}" presName="accent_2" presStyleCnt="0"/>
      <dgm:spPr/>
      <dgm:t>
        <a:bodyPr/>
        <a:lstStyle/>
        <a:p>
          <a:endParaRPr lang="tr-TR"/>
        </a:p>
      </dgm:t>
    </dgm:pt>
    <dgm:pt modelId="{5FD5C48D-F739-4758-AC80-E68F2B88D548}" type="pres">
      <dgm:prSet presAssocID="{87CC98E9-C4DB-4D94-A83D-BC4EFB298699}" presName="accentRepeatNode" presStyleLbl="solidFgAcc1" presStyleIdx="1" presStyleCnt="5"/>
      <dgm:spPr/>
      <dgm:t>
        <a:bodyPr/>
        <a:lstStyle/>
        <a:p>
          <a:endParaRPr lang="tr-TR"/>
        </a:p>
      </dgm:t>
    </dgm:pt>
    <dgm:pt modelId="{1A628BC4-6D67-464A-808C-1C2136679EA0}" type="pres">
      <dgm:prSet presAssocID="{40410636-60EF-478F-BFF3-29264A9B0E50}" presName="text_3" presStyleLbl="node1" presStyleIdx="2" presStyleCnt="5">
        <dgm:presLayoutVars>
          <dgm:bulletEnabled val="1"/>
        </dgm:presLayoutVars>
      </dgm:prSet>
      <dgm:spPr/>
      <dgm:t>
        <a:bodyPr/>
        <a:lstStyle/>
        <a:p>
          <a:endParaRPr lang="tr-TR"/>
        </a:p>
      </dgm:t>
    </dgm:pt>
    <dgm:pt modelId="{8090EFE3-0346-4FB2-8BB2-C20911AACE15}" type="pres">
      <dgm:prSet presAssocID="{40410636-60EF-478F-BFF3-29264A9B0E50}" presName="accent_3" presStyleCnt="0"/>
      <dgm:spPr/>
      <dgm:t>
        <a:bodyPr/>
        <a:lstStyle/>
        <a:p>
          <a:endParaRPr lang="tr-TR"/>
        </a:p>
      </dgm:t>
    </dgm:pt>
    <dgm:pt modelId="{6E081456-4A95-46A8-A0F5-DC91685CC718}" type="pres">
      <dgm:prSet presAssocID="{40410636-60EF-478F-BFF3-29264A9B0E50}" presName="accentRepeatNode" presStyleLbl="solidFgAcc1" presStyleIdx="2" presStyleCnt="5"/>
      <dgm:spPr/>
      <dgm:t>
        <a:bodyPr/>
        <a:lstStyle/>
        <a:p>
          <a:endParaRPr lang="tr-TR"/>
        </a:p>
      </dgm:t>
    </dgm:pt>
    <dgm:pt modelId="{DB1C5BBF-FAEB-45CB-9FFC-E837CAE8591E}" type="pres">
      <dgm:prSet presAssocID="{2A69CFA9-7C53-4C3D-8C5D-68A492353D7B}" presName="text_4" presStyleLbl="node1" presStyleIdx="3" presStyleCnt="5">
        <dgm:presLayoutVars>
          <dgm:bulletEnabled val="1"/>
        </dgm:presLayoutVars>
      </dgm:prSet>
      <dgm:spPr/>
      <dgm:t>
        <a:bodyPr/>
        <a:lstStyle/>
        <a:p>
          <a:endParaRPr lang="tr-TR"/>
        </a:p>
      </dgm:t>
    </dgm:pt>
    <dgm:pt modelId="{9C009C8B-894D-4630-A8F7-BA8453E75466}" type="pres">
      <dgm:prSet presAssocID="{2A69CFA9-7C53-4C3D-8C5D-68A492353D7B}" presName="accent_4" presStyleCnt="0"/>
      <dgm:spPr/>
      <dgm:t>
        <a:bodyPr/>
        <a:lstStyle/>
        <a:p>
          <a:endParaRPr lang="tr-TR"/>
        </a:p>
      </dgm:t>
    </dgm:pt>
    <dgm:pt modelId="{73087945-1415-4876-B380-48FEB72FE7A8}" type="pres">
      <dgm:prSet presAssocID="{2A69CFA9-7C53-4C3D-8C5D-68A492353D7B}" presName="accentRepeatNode" presStyleLbl="solidFgAcc1" presStyleIdx="3" presStyleCnt="5"/>
      <dgm:spPr/>
      <dgm:t>
        <a:bodyPr/>
        <a:lstStyle/>
        <a:p>
          <a:endParaRPr lang="tr-TR"/>
        </a:p>
      </dgm:t>
    </dgm:pt>
    <dgm:pt modelId="{F294646C-2232-4317-8DB8-502DB7BDB21F}" type="pres">
      <dgm:prSet presAssocID="{49157A87-164A-4F98-A46C-FE649FF99E13}" presName="text_5" presStyleLbl="node1" presStyleIdx="4" presStyleCnt="5">
        <dgm:presLayoutVars>
          <dgm:bulletEnabled val="1"/>
        </dgm:presLayoutVars>
      </dgm:prSet>
      <dgm:spPr/>
      <dgm:t>
        <a:bodyPr/>
        <a:lstStyle/>
        <a:p>
          <a:endParaRPr lang="tr-TR"/>
        </a:p>
      </dgm:t>
    </dgm:pt>
    <dgm:pt modelId="{63C17BB4-0BF5-4237-A307-2D0AECF3171F}" type="pres">
      <dgm:prSet presAssocID="{49157A87-164A-4F98-A46C-FE649FF99E13}" presName="accent_5" presStyleCnt="0"/>
      <dgm:spPr/>
      <dgm:t>
        <a:bodyPr/>
        <a:lstStyle/>
        <a:p>
          <a:endParaRPr lang="tr-TR"/>
        </a:p>
      </dgm:t>
    </dgm:pt>
    <dgm:pt modelId="{9406F79E-8765-4B42-868B-27B6F819348E}" type="pres">
      <dgm:prSet presAssocID="{49157A87-164A-4F98-A46C-FE649FF99E13}" presName="accentRepeatNode" presStyleLbl="solidFgAcc1" presStyleIdx="4" presStyleCnt="5"/>
      <dgm:spPr/>
      <dgm:t>
        <a:bodyPr/>
        <a:lstStyle/>
        <a:p>
          <a:endParaRPr lang="tr-TR"/>
        </a:p>
      </dgm:t>
    </dgm:pt>
  </dgm:ptLst>
  <dgm:cxnLst>
    <dgm:cxn modelId="{84547CF3-43D7-49D0-B1E7-7DACBFC49A2C}" srcId="{8E48598E-AE4E-4D0E-8C53-058B0CAB46EA}" destId="{D124289E-DEE6-421C-B28D-DD74563F0C92}" srcOrd="0" destOrd="0" parTransId="{425DB4D5-3449-4ECA-B76D-CBB7674F1100}" sibTransId="{C41C9A1D-C067-4D03-AF91-D3F3413F4256}"/>
    <dgm:cxn modelId="{2A54F214-6E1E-4D40-AC80-B1387E3C62D2}" type="presOf" srcId="{2A69CFA9-7C53-4C3D-8C5D-68A492353D7B}" destId="{DB1C5BBF-FAEB-45CB-9FFC-E837CAE8591E}" srcOrd="0" destOrd="0" presId="urn:microsoft.com/office/officeart/2008/layout/VerticalCurvedList"/>
    <dgm:cxn modelId="{CBCF8757-39DC-4374-9183-BEA87842EF6F}" srcId="{8E48598E-AE4E-4D0E-8C53-058B0CAB46EA}" destId="{49157A87-164A-4F98-A46C-FE649FF99E13}" srcOrd="4" destOrd="0" parTransId="{2D3480F0-980E-4715-8151-6DF776DF0700}" sibTransId="{DC4CB5E0-4F6E-4056-9FC6-F3FFE6E9AAFE}"/>
    <dgm:cxn modelId="{7F04650A-18C3-4D55-B0E1-0DB8160E5238}" type="presOf" srcId="{49157A87-164A-4F98-A46C-FE649FF99E13}" destId="{F294646C-2232-4317-8DB8-502DB7BDB21F}" srcOrd="0" destOrd="0" presId="urn:microsoft.com/office/officeart/2008/layout/VerticalCurvedList"/>
    <dgm:cxn modelId="{E9FC698F-7F1B-4945-A705-39D0351AE6EA}" srcId="{8E48598E-AE4E-4D0E-8C53-058B0CAB46EA}" destId="{87CC98E9-C4DB-4D94-A83D-BC4EFB298699}" srcOrd="1" destOrd="0" parTransId="{AE0C44D9-17A4-461E-824D-520FAD646484}" sibTransId="{4679BAAC-0048-4045-9EFE-F34BA34E954C}"/>
    <dgm:cxn modelId="{209F6A21-E2FB-4FFE-AB1C-45B3FEE11A7A}" type="presOf" srcId="{D124289E-DEE6-421C-B28D-DD74563F0C92}" destId="{A518F41A-0861-4C29-8706-45DD444B11A9}" srcOrd="0" destOrd="0" presId="urn:microsoft.com/office/officeart/2008/layout/VerticalCurvedList"/>
    <dgm:cxn modelId="{82143414-E5DD-444E-8AF5-C98C66011C51}" type="presOf" srcId="{87CC98E9-C4DB-4D94-A83D-BC4EFB298699}" destId="{3678DE5A-09AD-4A2A-859C-5CA2CFD11735}" srcOrd="0" destOrd="0" presId="urn:microsoft.com/office/officeart/2008/layout/VerticalCurvedList"/>
    <dgm:cxn modelId="{B3160DC6-C0AB-4502-BD5F-63256F263B33}" srcId="{8E48598E-AE4E-4D0E-8C53-058B0CAB46EA}" destId="{2A69CFA9-7C53-4C3D-8C5D-68A492353D7B}" srcOrd="3" destOrd="0" parTransId="{0AC971E4-864D-4BBE-967B-FC4FE039310F}" sibTransId="{3DCCD67F-5456-4176-9755-415265CAF94E}"/>
    <dgm:cxn modelId="{B99D22DD-5986-473E-A639-1C517A749E26}" type="presOf" srcId="{C41C9A1D-C067-4D03-AF91-D3F3413F4256}" destId="{FF2508BF-AED9-4D93-8EF8-A53801006FDC}" srcOrd="0" destOrd="0" presId="urn:microsoft.com/office/officeart/2008/layout/VerticalCurvedList"/>
    <dgm:cxn modelId="{AD1F0D9D-4C07-4699-8114-FC125A9949FB}" type="presOf" srcId="{8E48598E-AE4E-4D0E-8C53-058B0CAB46EA}" destId="{B4012802-C316-411D-841A-3F0E4B931843}" srcOrd="0" destOrd="0" presId="urn:microsoft.com/office/officeart/2008/layout/VerticalCurvedList"/>
    <dgm:cxn modelId="{A6B226D3-DD94-4EE9-9999-98F381EF3E12}" srcId="{8E48598E-AE4E-4D0E-8C53-058B0CAB46EA}" destId="{40410636-60EF-478F-BFF3-29264A9B0E50}" srcOrd="2" destOrd="0" parTransId="{A68E05BE-2E8C-429E-8298-81BB2E30445E}" sibTransId="{712FCAB5-D8C1-49F3-98DD-F90E1FFCA88E}"/>
    <dgm:cxn modelId="{D071D552-8C94-403E-9CF9-9F8682DA12F6}" type="presOf" srcId="{40410636-60EF-478F-BFF3-29264A9B0E50}" destId="{1A628BC4-6D67-464A-808C-1C2136679EA0}" srcOrd="0" destOrd="0" presId="urn:microsoft.com/office/officeart/2008/layout/VerticalCurvedList"/>
    <dgm:cxn modelId="{A94342CB-05A4-47B7-BB6B-586199E6BACC}" type="presParOf" srcId="{B4012802-C316-411D-841A-3F0E4B931843}" destId="{610B13AC-D229-498A-8C8A-71AB6DA7C85B}" srcOrd="0" destOrd="0" presId="urn:microsoft.com/office/officeart/2008/layout/VerticalCurvedList"/>
    <dgm:cxn modelId="{8819CC1C-F022-425F-BCDE-80CBB632F043}" type="presParOf" srcId="{610B13AC-D229-498A-8C8A-71AB6DA7C85B}" destId="{24C070C7-F633-4D4C-9A5E-C3FD83BD1709}" srcOrd="0" destOrd="0" presId="urn:microsoft.com/office/officeart/2008/layout/VerticalCurvedList"/>
    <dgm:cxn modelId="{C981DFF9-31C0-4B16-8AE2-260B33E550F4}" type="presParOf" srcId="{24C070C7-F633-4D4C-9A5E-C3FD83BD1709}" destId="{40763ECC-6CC7-4601-A0F0-CFA56FFF2F8F}" srcOrd="0" destOrd="0" presId="urn:microsoft.com/office/officeart/2008/layout/VerticalCurvedList"/>
    <dgm:cxn modelId="{3C41F98E-448E-4C59-9C95-73DB5215325F}" type="presParOf" srcId="{24C070C7-F633-4D4C-9A5E-C3FD83BD1709}" destId="{FF2508BF-AED9-4D93-8EF8-A53801006FDC}" srcOrd="1" destOrd="0" presId="urn:microsoft.com/office/officeart/2008/layout/VerticalCurvedList"/>
    <dgm:cxn modelId="{53AFCB8C-1FDE-4773-AEC6-9F50A33BFCA3}" type="presParOf" srcId="{24C070C7-F633-4D4C-9A5E-C3FD83BD1709}" destId="{D7BD3217-6981-435A-9152-7EE404383127}" srcOrd="2" destOrd="0" presId="urn:microsoft.com/office/officeart/2008/layout/VerticalCurvedList"/>
    <dgm:cxn modelId="{C2864C79-AA83-4496-BFDD-095ED4582783}" type="presParOf" srcId="{24C070C7-F633-4D4C-9A5E-C3FD83BD1709}" destId="{34BCA52E-6732-4A93-9760-F11E749A402A}" srcOrd="3" destOrd="0" presId="urn:microsoft.com/office/officeart/2008/layout/VerticalCurvedList"/>
    <dgm:cxn modelId="{423314A9-2065-41ED-ABC4-EA89F29E6BF7}" type="presParOf" srcId="{610B13AC-D229-498A-8C8A-71AB6DA7C85B}" destId="{A518F41A-0861-4C29-8706-45DD444B11A9}" srcOrd="1" destOrd="0" presId="urn:microsoft.com/office/officeart/2008/layout/VerticalCurvedList"/>
    <dgm:cxn modelId="{27D9DC75-8662-4FF8-973F-8D924FF81410}" type="presParOf" srcId="{610B13AC-D229-498A-8C8A-71AB6DA7C85B}" destId="{083E9D62-3484-412A-98FC-B5F2B93D60BF}" srcOrd="2" destOrd="0" presId="urn:microsoft.com/office/officeart/2008/layout/VerticalCurvedList"/>
    <dgm:cxn modelId="{DE5EBC2A-442B-4357-8450-D30374E34CC8}" type="presParOf" srcId="{083E9D62-3484-412A-98FC-B5F2B93D60BF}" destId="{D8C26661-6C0B-4724-B855-EE3790FDB21E}" srcOrd="0" destOrd="0" presId="urn:microsoft.com/office/officeart/2008/layout/VerticalCurvedList"/>
    <dgm:cxn modelId="{448813A9-F7B8-4C99-9A94-6BB4B4413C2B}" type="presParOf" srcId="{610B13AC-D229-498A-8C8A-71AB6DA7C85B}" destId="{3678DE5A-09AD-4A2A-859C-5CA2CFD11735}" srcOrd="3" destOrd="0" presId="urn:microsoft.com/office/officeart/2008/layout/VerticalCurvedList"/>
    <dgm:cxn modelId="{1601D85D-AD72-48AC-A6C8-F698957D1C45}" type="presParOf" srcId="{610B13AC-D229-498A-8C8A-71AB6DA7C85B}" destId="{2AE4D22E-9EA0-44C6-9DCC-3DB6AE512F1F}" srcOrd="4" destOrd="0" presId="urn:microsoft.com/office/officeart/2008/layout/VerticalCurvedList"/>
    <dgm:cxn modelId="{CA5697B5-B233-470C-A1C1-0E9B549A24D9}" type="presParOf" srcId="{2AE4D22E-9EA0-44C6-9DCC-3DB6AE512F1F}" destId="{5FD5C48D-F739-4758-AC80-E68F2B88D548}" srcOrd="0" destOrd="0" presId="urn:microsoft.com/office/officeart/2008/layout/VerticalCurvedList"/>
    <dgm:cxn modelId="{788FEC05-4B72-47C7-98CA-7FB2A7680D25}" type="presParOf" srcId="{610B13AC-D229-498A-8C8A-71AB6DA7C85B}" destId="{1A628BC4-6D67-464A-808C-1C2136679EA0}" srcOrd="5" destOrd="0" presId="urn:microsoft.com/office/officeart/2008/layout/VerticalCurvedList"/>
    <dgm:cxn modelId="{C6586A73-5D14-4BFD-A5AE-EAFB28771A51}" type="presParOf" srcId="{610B13AC-D229-498A-8C8A-71AB6DA7C85B}" destId="{8090EFE3-0346-4FB2-8BB2-C20911AACE15}" srcOrd="6" destOrd="0" presId="urn:microsoft.com/office/officeart/2008/layout/VerticalCurvedList"/>
    <dgm:cxn modelId="{E6AA6428-8A1E-4E10-842A-9470E4BEF44C}" type="presParOf" srcId="{8090EFE3-0346-4FB2-8BB2-C20911AACE15}" destId="{6E081456-4A95-46A8-A0F5-DC91685CC718}" srcOrd="0" destOrd="0" presId="urn:microsoft.com/office/officeart/2008/layout/VerticalCurvedList"/>
    <dgm:cxn modelId="{5D01844D-7C2D-4269-A791-E6CC004BF15F}" type="presParOf" srcId="{610B13AC-D229-498A-8C8A-71AB6DA7C85B}" destId="{DB1C5BBF-FAEB-45CB-9FFC-E837CAE8591E}" srcOrd="7" destOrd="0" presId="urn:microsoft.com/office/officeart/2008/layout/VerticalCurvedList"/>
    <dgm:cxn modelId="{6582B7DA-1A49-43DF-9CB2-3C8AC814DAFE}" type="presParOf" srcId="{610B13AC-D229-498A-8C8A-71AB6DA7C85B}" destId="{9C009C8B-894D-4630-A8F7-BA8453E75466}" srcOrd="8" destOrd="0" presId="urn:microsoft.com/office/officeart/2008/layout/VerticalCurvedList"/>
    <dgm:cxn modelId="{C31FD96E-EE18-473C-8C23-20D13F511C06}" type="presParOf" srcId="{9C009C8B-894D-4630-A8F7-BA8453E75466}" destId="{73087945-1415-4876-B380-48FEB72FE7A8}" srcOrd="0" destOrd="0" presId="urn:microsoft.com/office/officeart/2008/layout/VerticalCurvedList"/>
    <dgm:cxn modelId="{5F1E5BB1-D59C-4DEB-A233-3270C1652F51}" type="presParOf" srcId="{610B13AC-D229-498A-8C8A-71AB6DA7C85B}" destId="{F294646C-2232-4317-8DB8-502DB7BDB21F}" srcOrd="9" destOrd="0" presId="urn:microsoft.com/office/officeart/2008/layout/VerticalCurvedList"/>
    <dgm:cxn modelId="{558D2745-0224-4C39-8E38-3FE3764AE386}" type="presParOf" srcId="{610B13AC-D229-498A-8C8A-71AB6DA7C85B}" destId="{63C17BB4-0BF5-4237-A307-2D0AECF3171F}" srcOrd="10" destOrd="0" presId="urn:microsoft.com/office/officeart/2008/layout/VerticalCurvedList"/>
    <dgm:cxn modelId="{F9627878-83BF-4F61-B67B-2437B8C74868}" type="presParOf" srcId="{63C17BB4-0BF5-4237-A307-2D0AECF3171F}" destId="{9406F79E-8765-4B42-868B-27B6F819348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508BF-AED9-4D93-8EF8-A53801006FDC}">
      <dsp:nvSpPr>
        <dsp:cNvPr id="0" name=""/>
        <dsp:cNvSpPr/>
      </dsp:nvSpPr>
      <dsp:spPr>
        <a:xfrm>
          <a:off x="-3920815" y="-602015"/>
          <a:ext cx="4672722" cy="4672722"/>
        </a:xfrm>
        <a:prstGeom prst="blockArc">
          <a:avLst>
            <a:gd name="adj1" fmla="val 18900000"/>
            <a:gd name="adj2" fmla="val 2700000"/>
            <a:gd name="adj3" fmla="val 462"/>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18F41A-0861-4C29-8706-45DD444B11A9}">
      <dsp:nvSpPr>
        <dsp:cNvPr id="0" name=""/>
        <dsp:cNvSpPr/>
      </dsp:nvSpPr>
      <dsp:spPr>
        <a:xfrm>
          <a:off x="329528" y="216723"/>
          <a:ext cx="5747699" cy="433725"/>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69"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t>Uyum Programı</a:t>
          </a:r>
          <a:endParaRPr lang="tr-TR" sz="2000" kern="1200" dirty="0"/>
        </a:p>
      </dsp:txBody>
      <dsp:txXfrm>
        <a:off x="329528" y="216723"/>
        <a:ext cx="5747699" cy="433725"/>
      </dsp:txXfrm>
    </dsp:sp>
    <dsp:sp modelId="{D8C26661-6C0B-4724-B855-EE3790FDB21E}">
      <dsp:nvSpPr>
        <dsp:cNvPr id="0" name=""/>
        <dsp:cNvSpPr/>
      </dsp:nvSpPr>
      <dsp:spPr>
        <a:xfrm>
          <a:off x="58449" y="162508"/>
          <a:ext cx="542156" cy="54215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3678DE5A-09AD-4A2A-859C-5CA2CFD11735}">
      <dsp:nvSpPr>
        <dsp:cNvPr id="0" name=""/>
        <dsp:cNvSpPr/>
      </dsp:nvSpPr>
      <dsp:spPr>
        <a:xfrm>
          <a:off x="640322" y="867103"/>
          <a:ext cx="5436904" cy="43372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69"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t>Destek Eğitim Programı (DEP)</a:t>
          </a:r>
          <a:endParaRPr lang="tr-TR" sz="2000" kern="1200" dirty="0"/>
        </a:p>
      </dsp:txBody>
      <dsp:txXfrm>
        <a:off x="640322" y="867103"/>
        <a:ext cx="5436904" cy="433725"/>
      </dsp:txXfrm>
    </dsp:sp>
    <dsp:sp modelId="{5FD5C48D-F739-4758-AC80-E68F2B88D548}">
      <dsp:nvSpPr>
        <dsp:cNvPr id="0" name=""/>
        <dsp:cNvSpPr/>
      </dsp:nvSpPr>
      <dsp:spPr>
        <a:xfrm>
          <a:off x="369244" y="812887"/>
          <a:ext cx="542156" cy="54215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1A628BC4-6D67-464A-808C-1C2136679EA0}">
      <dsp:nvSpPr>
        <dsp:cNvPr id="0" name=""/>
        <dsp:cNvSpPr/>
      </dsp:nvSpPr>
      <dsp:spPr>
        <a:xfrm>
          <a:off x="735711" y="1517483"/>
          <a:ext cx="5341515" cy="433725"/>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69"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t>Bireysel Yetenekleri Fark Ettirme Programı (BYF)</a:t>
          </a:r>
          <a:endParaRPr lang="tr-TR" sz="2000" kern="1200" dirty="0"/>
        </a:p>
      </dsp:txBody>
      <dsp:txXfrm>
        <a:off x="735711" y="1517483"/>
        <a:ext cx="5341515" cy="433725"/>
      </dsp:txXfrm>
    </dsp:sp>
    <dsp:sp modelId="{6E081456-4A95-46A8-A0F5-DC91685CC718}">
      <dsp:nvSpPr>
        <dsp:cNvPr id="0" name=""/>
        <dsp:cNvSpPr/>
      </dsp:nvSpPr>
      <dsp:spPr>
        <a:xfrm>
          <a:off x="464633" y="1463267"/>
          <a:ext cx="542156" cy="54215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DB1C5BBF-FAEB-45CB-9FFC-E837CAE8591E}">
      <dsp:nvSpPr>
        <dsp:cNvPr id="0" name=""/>
        <dsp:cNvSpPr/>
      </dsp:nvSpPr>
      <dsp:spPr>
        <a:xfrm>
          <a:off x="640322" y="2167863"/>
          <a:ext cx="5436904" cy="43372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69"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t>Özel Yetenekleri Geliştirme Programı (ÖYGP)</a:t>
          </a:r>
          <a:endParaRPr lang="tr-TR" sz="2000" kern="1200" dirty="0"/>
        </a:p>
      </dsp:txBody>
      <dsp:txXfrm>
        <a:off x="640322" y="2167863"/>
        <a:ext cx="5436904" cy="433725"/>
      </dsp:txXfrm>
    </dsp:sp>
    <dsp:sp modelId="{73087945-1415-4876-B380-48FEB72FE7A8}">
      <dsp:nvSpPr>
        <dsp:cNvPr id="0" name=""/>
        <dsp:cNvSpPr/>
      </dsp:nvSpPr>
      <dsp:spPr>
        <a:xfrm>
          <a:off x="369244" y="2113647"/>
          <a:ext cx="542156" cy="54215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F294646C-2232-4317-8DB8-502DB7BDB21F}">
      <dsp:nvSpPr>
        <dsp:cNvPr id="0" name=""/>
        <dsp:cNvSpPr/>
      </dsp:nvSpPr>
      <dsp:spPr>
        <a:xfrm>
          <a:off x="329528" y="2818242"/>
          <a:ext cx="5747699" cy="433725"/>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4269" tIns="50800" rIns="50800" bIns="50800" numCol="1" spcCol="1270" anchor="ctr" anchorCtr="0">
          <a:noAutofit/>
        </a:bodyPr>
        <a:lstStyle/>
        <a:p>
          <a:pPr lvl="0" algn="l" defTabSz="889000">
            <a:lnSpc>
              <a:spcPct val="90000"/>
            </a:lnSpc>
            <a:spcBef>
              <a:spcPct val="0"/>
            </a:spcBef>
            <a:spcAft>
              <a:spcPct val="35000"/>
            </a:spcAft>
          </a:pPr>
          <a:r>
            <a:rPr lang="tr-TR" sz="2000" kern="1200" dirty="0" smtClean="0"/>
            <a:t>Proje Üretimi ve Yönetimi Programı</a:t>
          </a:r>
          <a:endParaRPr lang="tr-TR" sz="2000" kern="1200" dirty="0"/>
        </a:p>
      </dsp:txBody>
      <dsp:txXfrm>
        <a:off x="329528" y="2818242"/>
        <a:ext cx="5747699" cy="433725"/>
      </dsp:txXfrm>
    </dsp:sp>
    <dsp:sp modelId="{9406F79E-8765-4B42-868B-27B6F819348E}">
      <dsp:nvSpPr>
        <dsp:cNvPr id="0" name=""/>
        <dsp:cNvSpPr/>
      </dsp:nvSpPr>
      <dsp:spPr>
        <a:xfrm>
          <a:off x="58449" y="2764027"/>
          <a:ext cx="542156" cy="54215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757EE-D2B7-443E-9BBF-725431DAAB94}" type="datetimeFigureOut">
              <a:rPr lang="tr-TR" smtClean="0"/>
              <a:t>31.03.2023</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DF21E-3DF1-4F4B-8F12-92E98173CC8D}" type="slidenum">
              <a:rPr lang="tr-TR" smtClean="0"/>
              <a:t>‹#›</a:t>
            </a:fld>
            <a:endParaRPr lang="tr-TR"/>
          </a:p>
        </p:txBody>
      </p:sp>
    </p:spTree>
    <p:extLst>
      <p:ext uri="{BB962C8B-B14F-4D97-AF65-F5344CB8AC3E}">
        <p14:creationId xmlns:p14="http://schemas.microsoft.com/office/powerpoint/2010/main" val="3658467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49F5DA0-74CC-417C-A855-9FB2276A1460}"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428023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9F5DA0-74CC-417C-A855-9FB2276A1460}"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16421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9F5DA0-74CC-417C-A855-9FB2276A1460}"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362517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9F5DA0-74CC-417C-A855-9FB2276A1460}"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299420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9F5DA0-74CC-417C-A855-9FB2276A1460}"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386228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9F5DA0-74CC-417C-A855-9FB2276A1460}" type="datetimeFigureOut">
              <a:rPr lang="tr-TR" smtClean="0"/>
              <a:t>31.03.2023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362312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49F5DA0-74CC-417C-A855-9FB2276A1460}" type="datetimeFigureOut">
              <a:rPr lang="tr-TR" smtClean="0"/>
              <a:t>31.03.2023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354718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49F5DA0-74CC-417C-A855-9FB2276A1460}" type="datetimeFigureOut">
              <a:rPr lang="tr-TR" smtClean="0"/>
              <a:t>31.03.2023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215854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F5DA0-74CC-417C-A855-9FB2276A1460}" type="datetimeFigureOut">
              <a:rPr lang="tr-TR" smtClean="0"/>
              <a:t>31.03.2023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2723315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9F5DA0-74CC-417C-A855-9FB2276A1460}" type="datetimeFigureOut">
              <a:rPr lang="tr-TR" smtClean="0"/>
              <a:t>31.03.2023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37715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9F5DA0-74CC-417C-A855-9FB2276A1460}" type="datetimeFigureOut">
              <a:rPr lang="tr-TR" smtClean="0"/>
              <a:t>31.03.2023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39376A-461B-47F3-961F-2929D8D8D3B4}" type="slidenum">
              <a:rPr lang="tr-TR" smtClean="0"/>
              <a:t>‹#›</a:t>
            </a:fld>
            <a:endParaRPr lang="tr-TR"/>
          </a:p>
        </p:txBody>
      </p:sp>
    </p:spTree>
    <p:extLst>
      <p:ext uri="{BB962C8B-B14F-4D97-AF65-F5344CB8AC3E}">
        <p14:creationId xmlns:p14="http://schemas.microsoft.com/office/powerpoint/2010/main" val="3183896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F5DA0-74CC-417C-A855-9FB2276A1460}" type="datetimeFigureOut">
              <a:rPr lang="tr-TR" smtClean="0"/>
              <a:t>31.03.2023</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9376A-461B-47F3-961F-2929D8D8D3B4}" type="slidenum">
              <a:rPr lang="tr-TR" smtClean="0"/>
              <a:t>‹#›</a:t>
            </a:fld>
            <a:endParaRPr lang="tr-TR"/>
          </a:p>
        </p:txBody>
      </p:sp>
    </p:spTree>
    <p:extLst>
      <p:ext uri="{BB962C8B-B14F-4D97-AF65-F5344CB8AC3E}">
        <p14:creationId xmlns:p14="http://schemas.microsoft.com/office/powerpoint/2010/main" val="405692495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1.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63" y="108066"/>
            <a:ext cx="9109037" cy="6831778"/>
          </a:xfrm>
        </p:spPr>
      </p:pic>
      <p:sp>
        <p:nvSpPr>
          <p:cNvPr id="7" name="Google Shape;92;p13"/>
          <p:cNvSpPr txBox="1">
            <a:spLocks/>
          </p:cNvSpPr>
          <p:nvPr/>
        </p:nvSpPr>
        <p:spPr>
          <a:xfrm>
            <a:off x="1143000" y="3333797"/>
            <a:ext cx="6858000" cy="1102519"/>
          </a:xfrm>
          <a:prstGeom prst="rect">
            <a:avLst/>
          </a:prstGeom>
          <a:noFill/>
          <a:ln>
            <a:noFill/>
          </a:ln>
        </p:spPr>
        <p:txBody>
          <a:bodyPr spcFirstLastPara="1" vert="horz" wrap="square" lIns="68569" tIns="34275" rIns="68569" bIns="3427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buClr>
                <a:schemeClr val="dk1"/>
              </a:buClr>
              <a:buSzPts val="2400"/>
            </a:pPr>
            <a:r>
              <a:rPr lang="en-US" sz="1800" b="1" dirty="0" smtClean="0"/>
              <a:t>“A CHANCE TO TEACHERS TO UNWRAP THE PACKAGES OF THE GIFTED</a:t>
            </a:r>
            <a:r>
              <a:rPr lang="en-US" sz="1800" dirty="0" smtClean="0"/>
              <a:t>”</a:t>
            </a:r>
            <a:r>
              <a:rPr lang="en-US" sz="1800" b="1" dirty="0" smtClean="0"/>
              <a:t> </a:t>
            </a:r>
            <a:br>
              <a:rPr lang="en-US" sz="1800" b="1" dirty="0" smtClean="0"/>
            </a:br>
            <a:r>
              <a:rPr lang="en-US" sz="1500" b="1" dirty="0" smtClean="0"/>
              <a:t/>
            </a:r>
            <a:br>
              <a:rPr lang="en-US" sz="1500" b="1" dirty="0" smtClean="0"/>
            </a:br>
            <a:r>
              <a:rPr lang="en-US" sz="1800" b="1" dirty="0" err="1" smtClean="0"/>
              <a:t>Projesi</a:t>
            </a:r>
            <a:r>
              <a:rPr lang="en-US" sz="1800" b="1" dirty="0" smtClean="0"/>
              <a:t> </a:t>
            </a:r>
            <a:r>
              <a:rPr lang="en-US" sz="1800" b="1" dirty="0" err="1" smtClean="0"/>
              <a:t>Öğretmen</a:t>
            </a:r>
            <a:r>
              <a:rPr lang="en-US" sz="1800" b="1" dirty="0" smtClean="0"/>
              <a:t> </a:t>
            </a:r>
            <a:r>
              <a:rPr lang="en-US" sz="1800" b="1" dirty="0" err="1" smtClean="0"/>
              <a:t>Eğitimi</a:t>
            </a:r>
            <a:endParaRPr lang="en-US" sz="1800" b="1" dirty="0"/>
          </a:p>
        </p:txBody>
      </p:sp>
      <p:sp>
        <p:nvSpPr>
          <p:cNvPr id="8" name="Google Shape;93;p13"/>
          <p:cNvSpPr txBox="1">
            <a:spLocks/>
          </p:cNvSpPr>
          <p:nvPr/>
        </p:nvSpPr>
        <p:spPr>
          <a:xfrm>
            <a:off x="1143000" y="2240868"/>
            <a:ext cx="6858000" cy="1009278"/>
          </a:xfrm>
          <a:prstGeom prst="rect">
            <a:avLst/>
          </a:prstGeom>
          <a:noFill/>
          <a:ln>
            <a:noFill/>
          </a:ln>
        </p:spPr>
        <p:txBody>
          <a:bodyPr spcFirstLastPara="1" vert="horz" wrap="square" lIns="68569" tIns="34275" rIns="68569" bIns="34275"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Clr>
                <a:schemeClr val="dk1"/>
              </a:buClr>
              <a:buSzPts val="2000"/>
              <a:buNone/>
            </a:pPr>
            <a:r>
              <a:rPr lang="tr-TR" sz="1500" b="1" dirty="0" smtClean="0">
                <a:solidFill>
                  <a:schemeClr val="dk1"/>
                </a:solidFill>
              </a:rPr>
              <a:t>Bütünleştirici Eğitim İçin Özel Eğitim Hizmetlerinin Kalitesinin Arttırılması (IQSES) </a:t>
            </a:r>
            <a:endParaRPr lang="tr-TR" dirty="0" smtClean="0"/>
          </a:p>
          <a:p>
            <a:pPr marL="0" indent="0" algn="ctr">
              <a:spcBef>
                <a:spcPts val="300"/>
              </a:spcBef>
              <a:buClr>
                <a:schemeClr val="dk1"/>
              </a:buClr>
              <a:buSzPts val="2000"/>
              <a:buNone/>
            </a:pPr>
            <a:r>
              <a:rPr lang="tr-TR" sz="1500" b="1" dirty="0" smtClean="0">
                <a:solidFill>
                  <a:schemeClr val="dk1"/>
                </a:solidFill>
              </a:rPr>
              <a:t>Hibe Programı</a:t>
            </a:r>
            <a:endParaRPr lang="tr-TR" dirty="0"/>
          </a:p>
        </p:txBody>
      </p:sp>
      <p:sp>
        <p:nvSpPr>
          <p:cNvPr id="9" name="Google Shape;94;p13"/>
          <p:cNvSpPr txBox="1"/>
          <p:nvPr/>
        </p:nvSpPr>
        <p:spPr>
          <a:xfrm>
            <a:off x="3908666" y="4519961"/>
            <a:ext cx="1326669" cy="530884"/>
          </a:xfrm>
          <a:prstGeom prst="rect">
            <a:avLst/>
          </a:prstGeom>
          <a:noFill/>
          <a:ln>
            <a:noFill/>
          </a:ln>
        </p:spPr>
        <p:txBody>
          <a:bodyPr spcFirstLastPara="1" wrap="square" lIns="68569" tIns="34275" rIns="68569" bIns="34275" anchor="t" anchorCtr="0">
            <a:spAutoFit/>
          </a:bodyPr>
          <a:lstStyle/>
          <a:p>
            <a:pPr algn="ctr"/>
            <a:r>
              <a:rPr lang="tr-TR" sz="1500" b="1" dirty="0">
                <a:solidFill>
                  <a:schemeClr val="dk1"/>
                </a:solidFill>
                <a:latin typeface="Calibri"/>
                <a:ea typeface="Calibri"/>
                <a:cs typeface="Calibri"/>
                <a:sym typeface="Calibri"/>
              </a:rPr>
              <a:t>Mayıs </a:t>
            </a:r>
            <a:r>
              <a:rPr lang="tr-TR" sz="1500" b="1" dirty="0">
                <a:solidFill>
                  <a:schemeClr val="dk1"/>
                </a:solidFill>
                <a:latin typeface="Calibri"/>
                <a:ea typeface="Calibri"/>
                <a:cs typeface="Calibri"/>
                <a:sym typeface="Calibri"/>
              </a:rPr>
              <a:t>2022 </a:t>
            </a:r>
            <a:endParaRPr sz="1350" dirty="0"/>
          </a:p>
          <a:p>
            <a:pPr algn="ctr"/>
            <a:r>
              <a:rPr lang="tr-TR" sz="1500" b="1" dirty="0">
                <a:solidFill>
                  <a:schemeClr val="dk1"/>
                </a:solidFill>
                <a:latin typeface="Calibri"/>
                <a:ea typeface="Calibri"/>
                <a:cs typeface="Calibri"/>
                <a:sym typeface="Calibri"/>
              </a:rPr>
              <a:t>Ankara</a:t>
            </a:r>
            <a:endParaRPr sz="1500" b="1" dirty="0">
              <a:solidFill>
                <a:schemeClr val="dk1"/>
              </a:solidFill>
              <a:latin typeface="Calibri"/>
              <a:ea typeface="Calibri"/>
              <a:cs typeface="Calibri"/>
              <a:sym typeface="Calibri"/>
            </a:endParaRPr>
          </a:p>
        </p:txBody>
      </p:sp>
      <p:pic>
        <p:nvPicPr>
          <p:cNvPr id="10" name="Google Shape;95;p13"/>
          <p:cNvPicPr preferRelativeResize="0"/>
          <p:nvPr/>
        </p:nvPicPr>
        <p:blipFill rotWithShape="1">
          <a:blip r:embed="rId3">
            <a:alphaModFix/>
          </a:blip>
          <a:srcRect/>
          <a:stretch/>
        </p:blipFill>
        <p:spPr>
          <a:xfrm>
            <a:off x="4294433" y="2834938"/>
            <a:ext cx="569229" cy="590054"/>
          </a:xfrm>
          <a:prstGeom prst="rect">
            <a:avLst/>
          </a:prstGeom>
          <a:noFill/>
          <a:ln>
            <a:noFill/>
          </a:ln>
        </p:spPr>
      </p:pic>
    </p:spTree>
    <p:extLst>
      <p:ext uri="{BB962C8B-B14F-4D97-AF65-F5344CB8AC3E}">
        <p14:creationId xmlns:p14="http://schemas.microsoft.com/office/powerpoint/2010/main" val="3561331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182811"/>
            <a:ext cx="7886700" cy="1325563"/>
          </a:xfrm>
        </p:spPr>
        <p:txBody>
          <a:bodyPr>
            <a:normAutofit/>
          </a:bodyPr>
          <a:lstStyle/>
          <a:p>
            <a:r>
              <a:rPr lang="tr-TR" sz="3600" dirty="0" smtClean="0">
                <a:solidFill>
                  <a:srgbClr val="FF6600"/>
                </a:solidFill>
              </a:rPr>
              <a:t>Bilim ve Sanat Merkezleri</a:t>
            </a:r>
            <a:endParaRPr lang="tr-TR" sz="3600" dirty="0">
              <a:solidFill>
                <a:srgbClr val="FF6600"/>
              </a:solidFill>
            </a:endParaRPr>
          </a:p>
        </p:txBody>
      </p:sp>
      <p:sp>
        <p:nvSpPr>
          <p:cNvPr id="4" name="İçerik Yer Tutucusu 2"/>
          <p:cNvSpPr>
            <a:spLocks noGrp="1"/>
          </p:cNvSpPr>
          <p:nvPr>
            <p:ph idx="1"/>
          </p:nvPr>
        </p:nvSpPr>
        <p:spPr>
          <a:xfrm>
            <a:off x="628650" y="2397122"/>
            <a:ext cx="7886700" cy="3370629"/>
          </a:xfrm>
        </p:spPr>
        <p:txBody>
          <a:bodyPr>
            <a:normAutofit/>
          </a:bodyPr>
          <a:lstStyle/>
          <a:p>
            <a:r>
              <a:rPr lang="tr-TR" altLang="tr-TR" sz="2400" dirty="0" smtClean="0">
                <a:latin typeface="Candara" panose="020E0502030303020204" pitchFamily="34" charset="0"/>
                <a:cs typeface="Arial" panose="020B0604020202020204" pitchFamily="34" charset="0"/>
              </a:rPr>
              <a:t>Amaç </a:t>
            </a:r>
            <a:r>
              <a:rPr lang="tr-TR" altLang="tr-TR" sz="2400" dirty="0" smtClean="0">
                <a:latin typeface="Candara" panose="020E0502030303020204" pitchFamily="34" charset="0"/>
                <a:cs typeface="Arial" panose="020B0604020202020204" pitchFamily="34" charset="0"/>
                <a:sym typeface="Wingdings" panose="05000000000000000000" pitchFamily="2" charset="2"/>
              </a:rPr>
              <a:t></a:t>
            </a:r>
            <a:r>
              <a:rPr lang="tr-TR" altLang="tr-TR" sz="2400" dirty="0" smtClean="0">
                <a:latin typeface="Candara" panose="020E0502030303020204" pitchFamily="34" charset="0"/>
                <a:cs typeface="Arial" panose="020B0604020202020204" pitchFamily="34" charset="0"/>
              </a:rPr>
              <a:t> </a:t>
            </a:r>
            <a:r>
              <a:rPr lang="tr-TR" altLang="tr-TR" sz="2400" dirty="0">
                <a:latin typeface="Candara" panose="020E0502030303020204" pitchFamily="34" charset="0"/>
                <a:cs typeface="Arial" panose="020B0604020202020204" pitchFamily="34" charset="0"/>
              </a:rPr>
              <a:t>Ö</a:t>
            </a:r>
            <a:r>
              <a:rPr lang="tr-TR" altLang="tr-TR" sz="2400" dirty="0" smtClean="0">
                <a:latin typeface="Candara" panose="020E0502030303020204" pitchFamily="34" charset="0"/>
                <a:cs typeface="Arial" panose="020B0604020202020204" pitchFamily="34" charset="0"/>
              </a:rPr>
              <a:t>zel </a:t>
            </a:r>
            <a:r>
              <a:rPr lang="tr-TR" altLang="tr-TR" sz="2400" dirty="0">
                <a:latin typeface="Candara" panose="020E0502030303020204" pitchFamily="34" charset="0"/>
                <a:cs typeface="Arial" panose="020B0604020202020204" pitchFamily="34" charset="0"/>
              </a:rPr>
              <a:t>yetenekli öğrencinin bireysel yeteneklerinin farkında olmalarını ve kapasitelerini en üst düzeyde kullanmalarını sağlamak </a:t>
            </a:r>
            <a:endParaRPr lang="tr-TR" altLang="tr-TR" sz="2400" dirty="0" smtClean="0">
              <a:latin typeface="Candara" panose="020E0502030303020204" pitchFamily="34" charset="0"/>
              <a:cs typeface="Arial" panose="020B0604020202020204" pitchFamily="34" charset="0"/>
            </a:endParaRPr>
          </a:p>
          <a:p>
            <a:r>
              <a:rPr lang="tr-TR" altLang="tr-TR" sz="2400" dirty="0" smtClean="0">
                <a:latin typeface="Candara" panose="020E0502030303020204" pitchFamily="34" charset="0"/>
                <a:cs typeface="Arial" panose="020B0604020202020204" pitchFamily="34" charset="0"/>
              </a:rPr>
              <a:t>Zenginleştirilmiş ve farklılaştırılmış eğitim sunulur.</a:t>
            </a:r>
            <a:endParaRPr lang="tr-TR" altLang="tr-TR" sz="2400" dirty="0" smtClean="0">
              <a:latin typeface="Candara" panose="020E0502030303020204" pitchFamily="34" charset="0"/>
              <a:cs typeface="Arial" panose="020B0604020202020204" pitchFamily="34" charset="0"/>
            </a:endParaRPr>
          </a:p>
          <a:p>
            <a:r>
              <a:rPr lang="tr-TR" altLang="tr-TR" sz="2400" dirty="0" smtClean="0">
                <a:latin typeface="Candara" panose="020E0502030303020204" pitchFamily="34" charset="0"/>
                <a:cs typeface="Arial" panose="020B0604020202020204" pitchFamily="34" charset="0"/>
              </a:rPr>
              <a:t>Okul </a:t>
            </a:r>
            <a:r>
              <a:rPr lang="tr-TR" altLang="tr-TR" sz="2400" dirty="0">
                <a:latin typeface="Candara" panose="020E0502030303020204" pitchFamily="34" charset="0"/>
                <a:cs typeface="Arial" panose="020B0604020202020204" pitchFamily="34" charset="0"/>
              </a:rPr>
              <a:t>dışı zamanlarında geldikleri </a:t>
            </a:r>
            <a:r>
              <a:rPr lang="tr-TR" altLang="tr-TR" sz="2400" dirty="0" smtClean="0">
                <a:latin typeface="Candara" panose="020E0502030303020204" pitchFamily="34" charset="0"/>
                <a:cs typeface="Arial" panose="020B0604020202020204" pitchFamily="34" charset="0"/>
              </a:rPr>
              <a:t>bağımsız özel </a:t>
            </a:r>
            <a:r>
              <a:rPr lang="tr-TR" altLang="tr-TR" sz="2400" dirty="0">
                <a:latin typeface="Candara" panose="020E0502030303020204" pitchFamily="34" charset="0"/>
                <a:cs typeface="Arial" panose="020B0604020202020204" pitchFamily="34" charset="0"/>
              </a:rPr>
              <a:t>eğitim kurumudur</a:t>
            </a:r>
            <a:r>
              <a:rPr lang="tr-TR" altLang="tr-TR" sz="2400" dirty="0" smtClean="0">
                <a:latin typeface="Candara" panose="020E0502030303020204" pitchFamily="34" charset="0"/>
                <a:cs typeface="Arial" panose="020B0604020202020204" pitchFamily="34" charset="0"/>
              </a:rPr>
              <a:t>.</a:t>
            </a:r>
            <a:endParaRPr lang="tr-TR" altLang="tr-TR" sz="2400" dirty="0">
              <a:latin typeface="Candara" panose="020E0502030303020204" pitchFamily="34" charset="0"/>
              <a:cs typeface="Arial" panose="020B0604020202020204" pitchFamily="34" charset="0"/>
            </a:endParaRPr>
          </a:p>
          <a:p>
            <a:r>
              <a:rPr lang="tr-TR" altLang="tr-TR" sz="2400" dirty="0" smtClean="0">
                <a:latin typeface="Candara" panose="020E0502030303020204" pitchFamily="34" charset="0"/>
                <a:cs typeface="Arial" panose="020B0604020202020204" pitchFamily="34" charset="0"/>
              </a:rPr>
              <a:t>Öğrencilerden </a:t>
            </a:r>
            <a:r>
              <a:rPr lang="tr-TR" altLang="tr-TR" sz="2400" dirty="0">
                <a:latin typeface="Candara" panose="020E0502030303020204" pitchFamily="34" charset="0"/>
                <a:cs typeface="Arial" panose="020B0604020202020204" pitchFamily="34" charset="0"/>
              </a:rPr>
              <a:t>yeteneklerine uygun projeler gerçekleştirmeleri beklenir.</a:t>
            </a:r>
          </a:p>
          <a:p>
            <a:endParaRPr lang="tr-TR" dirty="0"/>
          </a:p>
        </p:txBody>
      </p:sp>
    </p:spTree>
    <p:extLst>
      <p:ext uri="{BB962C8B-B14F-4D97-AF65-F5344CB8AC3E}">
        <p14:creationId xmlns:p14="http://schemas.microsoft.com/office/powerpoint/2010/main" val="230586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39009" y="1391324"/>
            <a:ext cx="7570450" cy="1050398"/>
          </a:xfrm>
        </p:spPr>
        <p:txBody>
          <a:bodyPr/>
          <a:lstStyle/>
          <a:p>
            <a:r>
              <a:rPr lang="tr-TR" altLang="tr-TR" sz="2400" dirty="0">
                <a:cs typeface="Arial" panose="020B0604020202020204" pitchFamily="34" charset="0"/>
              </a:rPr>
              <a:t>BİLSEMLERDE YÜRÜTÜLMEKTE OLAN PROGRAMLAR</a:t>
            </a:r>
            <a:endParaRPr lang="tr-TR" sz="2400" dirty="0"/>
          </a:p>
        </p:txBody>
      </p:sp>
      <p:graphicFrame>
        <p:nvGraphicFramePr>
          <p:cNvPr id="4" name="Diyagram 3"/>
          <p:cNvGraphicFramePr/>
          <p:nvPr>
            <p:extLst>
              <p:ext uri="{D42A27DB-BD31-4B8C-83A1-F6EECF244321}">
                <p14:modId xmlns:p14="http://schemas.microsoft.com/office/powerpoint/2010/main" val="3554713844"/>
              </p:ext>
            </p:extLst>
          </p:nvPr>
        </p:nvGraphicFramePr>
        <p:xfrm>
          <a:off x="1026573" y="2304562"/>
          <a:ext cx="6123012" cy="34686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5925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346258"/>
            <a:ext cx="7378469" cy="1050398"/>
          </a:xfrm>
        </p:spPr>
        <p:txBody>
          <a:bodyPr>
            <a:normAutofit/>
          </a:bodyPr>
          <a:lstStyle/>
          <a:p>
            <a:r>
              <a:rPr lang="tr-TR" sz="3600" dirty="0">
                <a:solidFill>
                  <a:srgbClr val="FF6600"/>
                </a:solidFill>
                <a:latin typeface="+mn-lt"/>
                <a:cs typeface="Arial" panose="020B0604020202020204" pitchFamily="34" charset="0"/>
              </a:rPr>
              <a:t>Özel Yetenekli </a:t>
            </a:r>
            <a:r>
              <a:rPr lang="tr-TR" sz="3600" dirty="0">
                <a:solidFill>
                  <a:srgbClr val="FF6600"/>
                </a:solidFill>
                <a:latin typeface="+mn-lt"/>
                <a:cs typeface="Arial" panose="020B0604020202020204" pitchFamily="34" charset="0"/>
              </a:rPr>
              <a:t>Öğrencilerin Özellikleri </a:t>
            </a:r>
            <a:endParaRPr lang="tr-TR" sz="3600" dirty="0">
              <a:solidFill>
                <a:srgbClr val="FF6600"/>
              </a:solidFill>
              <a:latin typeface="+mn-lt"/>
            </a:endParaRPr>
          </a:p>
        </p:txBody>
      </p:sp>
      <p:sp>
        <p:nvSpPr>
          <p:cNvPr id="4" name="İçerik Yer Tutucusu 2"/>
          <p:cNvSpPr>
            <a:spLocks noGrp="1"/>
          </p:cNvSpPr>
          <p:nvPr>
            <p:ph idx="1"/>
          </p:nvPr>
        </p:nvSpPr>
        <p:spPr>
          <a:xfrm>
            <a:off x="628650" y="2289001"/>
            <a:ext cx="7886700" cy="4351338"/>
          </a:xfrm>
        </p:spPr>
        <p:txBody>
          <a:bodyPr>
            <a:noAutofit/>
          </a:bodyPr>
          <a:lstStyle/>
          <a:p>
            <a:r>
              <a:rPr lang="tr-TR" sz="2000" dirty="0">
                <a:latin typeface="+mj-lt"/>
                <a:cs typeface="Arial" panose="020B0604020202020204" pitchFamily="34" charset="0"/>
              </a:rPr>
              <a:t>En az bir yetenek alanında yaşıtlarının üstünde performans gösterme </a:t>
            </a:r>
          </a:p>
          <a:p>
            <a:r>
              <a:rPr lang="tr-TR" sz="2000" dirty="0">
                <a:latin typeface="+mj-lt"/>
                <a:cs typeface="Arial" panose="020B0604020202020204" pitchFamily="34" charset="0"/>
              </a:rPr>
              <a:t>Dili etkili kullanma </a:t>
            </a:r>
          </a:p>
          <a:p>
            <a:r>
              <a:rPr lang="tr-TR" sz="2000" dirty="0">
                <a:latin typeface="+mj-lt"/>
                <a:cs typeface="Arial" panose="020B0604020202020204" pitchFamily="34" charset="0"/>
              </a:rPr>
              <a:t>Merak ve bazı konulara yoğun ilgi gösterme </a:t>
            </a:r>
          </a:p>
          <a:p>
            <a:r>
              <a:rPr lang="tr-TR" sz="2000" dirty="0">
                <a:latin typeface="+mj-lt"/>
                <a:cs typeface="Arial" panose="020B0604020202020204" pitchFamily="34" charset="0"/>
              </a:rPr>
              <a:t>Çabuk öğrenme </a:t>
            </a:r>
          </a:p>
          <a:p>
            <a:r>
              <a:rPr lang="tr-TR" sz="2000" dirty="0">
                <a:latin typeface="+mj-lt"/>
                <a:cs typeface="Arial" panose="020B0604020202020204" pitchFamily="34" charset="0"/>
              </a:rPr>
              <a:t>Güçlü hafıza </a:t>
            </a:r>
          </a:p>
          <a:p>
            <a:r>
              <a:rPr lang="tr-TR" sz="2000" dirty="0">
                <a:latin typeface="+mj-lt"/>
                <a:cs typeface="Arial" panose="020B0604020202020204" pitchFamily="34" charset="0"/>
              </a:rPr>
              <a:t>Yüksek düzeyde duyarlı olma </a:t>
            </a:r>
          </a:p>
          <a:p>
            <a:r>
              <a:rPr lang="tr-TR" sz="2000" dirty="0">
                <a:latin typeface="+mj-lt"/>
                <a:cs typeface="Arial" panose="020B0604020202020204" pitchFamily="34" charset="0"/>
              </a:rPr>
              <a:t>Özgün/</a:t>
            </a:r>
            <a:r>
              <a:rPr lang="tr-TR" sz="2000" dirty="0" err="1">
                <a:latin typeface="+mj-lt"/>
                <a:cs typeface="Arial" panose="020B0604020202020204" pitchFamily="34" charset="0"/>
              </a:rPr>
              <a:t>sıradışı</a:t>
            </a:r>
            <a:r>
              <a:rPr lang="tr-TR" sz="2000" dirty="0">
                <a:latin typeface="+mj-lt"/>
                <a:cs typeface="Arial" panose="020B0604020202020204" pitchFamily="34" charset="0"/>
              </a:rPr>
              <a:t> ifade biçimlerine sahip olma </a:t>
            </a:r>
          </a:p>
          <a:p>
            <a:r>
              <a:rPr lang="tr-TR" sz="2000" dirty="0">
                <a:latin typeface="+mj-lt"/>
                <a:cs typeface="Arial" panose="020B0604020202020204" pitchFamily="34" charset="0"/>
              </a:rPr>
              <a:t>Yeni ve zor deneyimleri tercih etme</a:t>
            </a:r>
          </a:p>
          <a:p>
            <a:r>
              <a:rPr lang="tr-TR" sz="2000" dirty="0">
                <a:latin typeface="+mj-lt"/>
                <a:cs typeface="Arial" panose="020B0604020202020204" pitchFamily="34" charset="0"/>
              </a:rPr>
              <a:t>Kendisinden büyüklerle arkadaşlık yapma </a:t>
            </a:r>
          </a:p>
        </p:txBody>
      </p:sp>
    </p:spTree>
    <p:extLst>
      <p:ext uri="{BB962C8B-B14F-4D97-AF65-F5344CB8AC3E}">
        <p14:creationId xmlns:p14="http://schemas.microsoft.com/office/powerpoint/2010/main" val="3551490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537339" y="1300425"/>
            <a:ext cx="7295699" cy="1050398"/>
          </a:xfrm>
        </p:spPr>
        <p:txBody>
          <a:bodyPr>
            <a:normAutofit/>
          </a:bodyPr>
          <a:lstStyle/>
          <a:p>
            <a:r>
              <a:rPr lang="tr-TR" sz="3600" dirty="0">
                <a:solidFill>
                  <a:srgbClr val="FF6600"/>
                </a:solidFill>
                <a:latin typeface="+mn-lt"/>
                <a:cs typeface="Arial" panose="020B0604020202020204" pitchFamily="34" charset="0"/>
              </a:rPr>
              <a:t>Özel Yetenekli </a:t>
            </a:r>
            <a:r>
              <a:rPr lang="tr-TR" sz="3600" dirty="0">
                <a:solidFill>
                  <a:srgbClr val="FF6600"/>
                </a:solidFill>
                <a:latin typeface="+mn-lt"/>
                <a:cs typeface="Arial" panose="020B0604020202020204" pitchFamily="34" charset="0"/>
              </a:rPr>
              <a:t>Öğrencilerin Özellikleri </a:t>
            </a:r>
            <a:endParaRPr lang="tr-TR" sz="3600" dirty="0">
              <a:solidFill>
                <a:srgbClr val="FF6600"/>
              </a:solidFill>
              <a:latin typeface="+mn-lt"/>
            </a:endParaRPr>
          </a:p>
        </p:txBody>
      </p:sp>
      <p:sp>
        <p:nvSpPr>
          <p:cNvPr id="4" name="İçerik Yer Tutucusu 2"/>
          <p:cNvSpPr>
            <a:spLocks noGrp="1"/>
          </p:cNvSpPr>
          <p:nvPr>
            <p:ph idx="1"/>
          </p:nvPr>
        </p:nvSpPr>
        <p:spPr>
          <a:xfrm>
            <a:off x="628650" y="2166143"/>
            <a:ext cx="7886700" cy="4351338"/>
          </a:xfrm>
        </p:spPr>
        <p:txBody>
          <a:bodyPr>
            <a:normAutofit/>
          </a:bodyPr>
          <a:lstStyle/>
          <a:p>
            <a:pPr>
              <a:buFont typeface="Arial" panose="020B0604020202020204" pitchFamily="34" charset="0"/>
              <a:buChar char="•"/>
            </a:pPr>
            <a:r>
              <a:rPr lang="tr-TR" sz="2200" dirty="0">
                <a:latin typeface="+mj-lt"/>
                <a:cs typeface="Arial" panose="020B0604020202020204" pitchFamily="34" charset="0"/>
              </a:rPr>
              <a:t>Mükemmeliyetçilik </a:t>
            </a:r>
          </a:p>
          <a:p>
            <a:pPr>
              <a:buFont typeface="Arial" panose="020B0604020202020204" pitchFamily="34" charset="0"/>
              <a:buChar char="•"/>
            </a:pPr>
            <a:r>
              <a:rPr lang="tr-TR" sz="2200" dirty="0">
                <a:latin typeface="+mj-lt"/>
                <a:cs typeface="Arial" panose="020B0604020202020204" pitchFamily="34" charset="0"/>
              </a:rPr>
              <a:t>Beklentileri yüksek</a:t>
            </a:r>
          </a:p>
          <a:p>
            <a:pPr>
              <a:buFont typeface="Arial" panose="020B0604020202020204" pitchFamily="34" charset="0"/>
              <a:buChar char="•"/>
            </a:pPr>
            <a:r>
              <a:rPr lang="tr-TR" sz="2200" dirty="0">
                <a:latin typeface="+mj-lt"/>
                <a:cs typeface="Arial" panose="020B0604020202020204" pitchFamily="34" charset="0"/>
              </a:rPr>
              <a:t>Başkalarının duygu ve düşüncelerine karşı hassas</a:t>
            </a:r>
          </a:p>
          <a:p>
            <a:pPr>
              <a:buFont typeface="Arial" panose="020B0604020202020204" pitchFamily="34" charset="0"/>
              <a:buChar char="•"/>
            </a:pPr>
            <a:r>
              <a:rPr lang="tr-TR" sz="2200" dirty="0">
                <a:latin typeface="+mj-lt"/>
                <a:cs typeface="Arial" panose="020B0604020202020204" pitchFamily="34" charset="0"/>
              </a:rPr>
              <a:t>Soru sorma </a:t>
            </a:r>
          </a:p>
          <a:p>
            <a:pPr>
              <a:buFont typeface="Arial" panose="020B0604020202020204" pitchFamily="34" charset="0"/>
              <a:buChar char="•"/>
            </a:pPr>
            <a:r>
              <a:rPr lang="tr-TR" sz="2200" dirty="0">
                <a:latin typeface="+mj-lt"/>
                <a:cs typeface="Arial" panose="020B0604020202020204" pitchFamily="34" charset="0"/>
              </a:rPr>
              <a:t>İlgi alanının oldukça geniş olması </a:t>
            </a:r>
          </a:p>
          <a:p>
            <a:pPr>
              <a:buFont typeface="Arial" panose="020B0604020202020204" pitchFamily="34" charset="0"/>
              <a:buChar char="•"/>
            </a:pPr>
            <a:r>
              <a:rPr lang="tr-TR" sz="2200" dirty="0">
                <a:latin typeface="+mj-lt"/>
                <a:cs typeface="Arial" panose="020B0604020202020204" pitchFamily="34" charset="0"/>
              </a:rPr>
              <a:t>Gelişmiş mizah duygusu </a:t>
            </a:r>
          </a:p>
          <a:p>
            <a:pPr>
              <a:buFont typeface="Arial" panose="020B0604020202020204" pitchFamily="34" charset="0"/>
              <a:buChar char="•"/>
            </a:pPr>
            <a:r>
              <a:rPr lang="tr-TR" sz="2200" dirty="0">
                <a:latin typeface="+mj-lt"/>
                <a:cs typeface="Arial" panose="020B0604020202020204" pitchFamily="34" charset="0"/>
              </a:rPr>
              <a:t>Eleştirel düşünebilme </a:t>
            </a:r>
          </a:p>
          <a:p>
            <a:pPr>
              <a:buFont typeface="Arial" panose="020B0604020202020204" pitchFamily="34" charset="0"/>
              <a:buChar char="•"/>
            </a:pPr>
            <a:r>
              <a:rPr lang="tr-TR" sz="2200" dirty="0">
                <a:latin typeface="+mj-lt"/>
                <a:cs typeface="Arial" panose="020B0604020202020204" pitchFamily="34" charset="0"/>
              </a:rPr>
              <a:t>Aynı anda birkaç işi yapabilme, yoğunlaşabilme </a:t>
            </a:r>
          </a:p>
          <a:p>
            <a:pPr>
              <a:buFont typeface="Arial" panose="020B0604020202020204" pitchFamily="34" charset="0"/>
              <a:buChar char="•"/>
            </a:pPr>
            <a:r>
              <a:rPr lang="tr-TR" sz="2200" dirty="0">
                <a:latin typeface="+mj-lt"/>
                <a:cs typeface="Arial" panose="020B0604020202020204" pitchFamily="34" charset="0"/>
              </a:rPr>
              <a:t>Yaratıcılık </a:t>
            </a:r>
          </a:p>
        </p:txBody>
      </p:sp>
    </p:spTree>
    <p:extLst>
      <p:ext uri="{BB962C8B-B14F-4D97-AF65-F5344CB8AC3E}">
        <p14:creationId xmlns:p14="http://schemas.microsoft.com/office/powerpoint/2010/main" val="257671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554924" y="1196790"/>
            <a:ext cx="7342996" cy="1050398"/>
          </a:xfrm>
        </p:spPr>
        <p:txBody>
          <a:bodyPr>
            <a:normAutofit/>
          </a:bodyPr>
          <a:lstStyle/>
          <a:p>
            <a:r>
              <a:rPr lang="tr-TR" sz="3600" dirty="0">
                <a:solidFill>
                  <a:srgbClr val="FF6600"/>
                </a:solidFill>
                <a:latin typeface="+mn-lt"/>
                <a:cs typeface="Arial" panose="020B0604020202020204" pitchFamily="34" charset="0"/>
              </a:rPr>
              <a:t>Özel Yetenekli </a:t>
            </a:r>
            <a:r>
              <a:rPr lang="tr-TR" sz="3600" dirty="0">
                <a:solidFill>
                  <a:srgbClr val="FF6600"/>
                </a:solidFill>
                <a:latin typeface="+mn-lt"/>
                <a:cs typeface="Arial" panose="020B0604020202020204" pitchFamily="34" charset="0"/>
              </a:rPr>
              <a:t>Öğrencilerin Özellikleri </a:t>
            </a:r>
            <a:endParaRPr lang="tr-TR" sz="3600" dirty="0">
              <a:solidFill>
                <a:srgbClr val="FF6600"/>
              </a:solidFill>
              <a:latin typeface="+mn-lt"/>
            </a:endParaRPr>
          </a:p>
        </p:txBody>
      </p:sp>
      <p:sp>
        <p:nvSpPr>
          <p:cNvPr id="4" name="İçerik Yer Tutucusu 2"/>
          <p:cNvSpPr>
            <a:spLocks noGrp="1"/>
          </p:cNvSpPr>
          <p:nvPr>
            <p:ph idx="1"/>
          </p:nvPr>
        </p:nvSpPr>
        <p:spPr>
          <a:xfrm>
            <a:off x="646235" y="2071809"/>
            <a:ext cx="7886700" cy="4351338"/>
          </a:xfrm>
        </p:spPr>
        <p:txBody>
          <a:bodyPr>
            <a:normAutofit/>
          </a:bodyPr>
          <a:lstStyle/>
          <a:p>
            <a:pPr>
              <a:buFont typeface="Arial" panose="020B0604020202020204" pitchFamily="34" charset="0"/>
              <a:buChar char="•"/>
            </a:pPr>
            <a:r>
              <a:rPr lang="tr-TR" sz="2200" dirty="0">
                <a:latin typeface="+mj-lt"/>
                <a:cs typeface="Arial" panose="020B0604020202020204" pitchFamily="34" charset="0"/>
              </a:rPr>
              <a:t>Duydukları ve gördüklerini uzun zaman belleklerinde tutabilirler. </a:t>
            </a:r>
          </a:p>
          <a:p>
            <a:pPr>
              <a:buFont typeface="Arial" panose="020B0604020202020204" pitchFamily="34" charset="0"/>
              <a:buChar char="•"/>
            </a:pPr>
            <a:r>
              <a:rPr lang="tr-TR" sz="2200" dirty="0">
                <a:latin typeface="+mj-lt"/>
                <a:cs typeface="Arial" panose="020B0604020202020204" pitchFamily="34" charset="0"/>
              </a:rPr>
              <a:t>Kendi sınıf düzeyinin üstünde kitaplar okumaktan hoşlanırlar. </a:t>
            </a:r>
          </a:p>
          <a:p>
            <a:pPr>
              <a:buFont typeface="Arial" panose="020B0604020202020204" pitchFamily="34" charset="0"/>
              <a:buChar char="•"/>
            </a:pPr>
            <a:r>
              <a:rPr lang="tr-TR" sz="2200" dirty="0">
                <a:latin typeface="+mj-lt"/>
                <a:cs typeface="Arial" panose="020B0604020202020204" pitchFamily="34" charset="0"/>
              </a:rPr>
              <a:t>Zihinden işlem yapmada çok başarılıdırlar </a:t>
            </a:r>
          </a:p>
          <a:p>
            <a:pPr>
              <a:buFont typeface="Arial" panose="020B0604020202020204" pitchFamily="34" charset="0"/>
              <a:buChar char="•"/>
            </a:pPr>
            <a:r>
              <a:rPr lang="tr-TR" sz="2200" dirty="0">
                <a:latin typeface="+mj-lt"/>
                <a:cs typeface="Arial" panose="020B0604020202020204" pitchFamily="34" charset="0"/>
              </a:rPr>
              <a:t>Rutin ve tekrarlayıcı işlerden hoşlanmazlar. </a:t>
            </a:r>
          </a:p>
          <a:p>
            <a:pPr>
              <a:buFont typeface="Arial" panose="020B0604020202020204" pitchFamily="34" charset="0"/>
              <a:buChar char="•"/>
            </a:pPr>
            <a:r>
              <a:rPr lang="tr-TR" sz="2200" dirty="0">
                <a:latin typeface="+mj-lt"/>
                <a:cs typeface="Arial" panose="020B0604020202020204" pitchFamily="34" charset="0"/>
              </a:rPr>
              <a:t>Genellikle okulda karşılaştıkları uyarıcılar onlara yetersiz gelir, dolayısıyla canları çok çabuk sıkılır. </a:t>
            </a:r>
          </a:p>
          <a:p>
            <a:pPr lvl="0">
              <a:buFont typeface="Arial" panose="020B0604020202020204" pitchFamily="34" charset="0"/>
              <a:buChar char="•"/>
            </a:pPr>
            <a:r>
              <a:rPr lang="tr-TR" sz="2200" dirty="0">
                <a:latin typeface="+mj-lt"/>
                <a:cs typeface="Arial" panose="020B0604020202020204" pitchFamily="34" charset="0"/>
              </a:rPr>
              <a:t>Zaman, ölüm vb. soyut kavramların ne demek olduğunu yaşıtlarına göre daha çabuk kavrarlar. </a:t>
            </a:r>
          </a:p>
          <a:p>
            <a:pPr>
              <a:buFont typeface="Arial" panose="020B0604020202020204" pitchFamily="34" charset="0"/>
              <a:buChar char="•"/>
            </a:pPr>
            <a:r>
              <a:rPr lang="tr-TR" sz="2200" dirty="0">
                <a:latin typeface="+mj-lt"/>
                <a:cs typeface="Arial" panose="020B0604020202020204" pitchFamily="34" charset="0"/>
              </a:rPr>
              <a:t>Genelleme yapmada, ilişkileri görmede, bilgilerin transferinde yaşıtlarından ileri düzeydedirler. </a:t>
            </a:r>
          </a:p>
        </p:txBody>
      </p:sp>
    </p:spTree>
    <p:extLst>
      <p:ext uri="{BB962C8B-B14F-4D97-AF65-F5344CB8AC3E}">
        <p14:creationId xmlns:p14="http://schemas.microsoft.com/office/powerpoint/2010/main" val="276718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4"/>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a:fillRect/>
          </a:stretch>
        </p:blipFill>
        <p:spPr>
          <a:xfrm>
            <a:off x="2548523" y="2628648"/>
            <a:ext cx="3770227" cy="2854741"/>
          </a:xfrm>
          <a:prstGeom prst="rect">
            <a:avLst/>
          </a:prstGeom>
        </p:spPr>
      </p:pic>
      <p:sp>
        <p:nvSpPr>
          <p:cNvPr id="4" name="TextBox 10"/>
          <p:cNvSpPr txBox="1"/>
          <p:nvPr/>
        </p:nvSpPr>
        <p:spPr>
          <a:xfrm>
            <a:off x="2731949" y="3731721"/>
            <a:ext cx="1351251" cy="692497"/>
          </a:xfrm>
          <a:prstGeom prst="rect">
            <a:avLst/>
          </a:prstGeom>
        </p:spPr>
        <p:txBody>
          <a:bodyPr wrap="square" lIns="0" tIns="0" rIns="0" bIns="0" rtlCol="0" anchor="t">
            <a:spAutoFit/>
          </a:bodyPr>
          <a:lstStyle/>
          <a:p>
            <a:pPr algn="ctr">
              <a:lnSpc>
                <a:spcPct val="150000"/>
              </a:lnSpc>
            </a:pPr>
            <a:r>
              <a:rPr lang="tr-TR" sz="1500" dirty="0">
                <a:solidFill>
                  <a:srgbClr val="000000"/>
                </a:solidFill>
                <a:latin typeface="+mj-lt"/>
              </a:rPr>
              <a:t>BİLİŞSEL</a:t>
            </a:r>
          </a:p>
          <a:p>
            <a:pPr algn="ctr">
              <a:lnSpc>
                <a:spcPct val="150000"/>
              </a:lnSpc>
            </a:pPr>
            <a:r>
              <a:rPr lang="tr-TR" sz="1500" dirty="0">
                <a:solidFill>
                  <a:srgbClr val="000000"/>
                </a:solidFill>
                <a:latin typeface="+mj-lt"/>
              </a:rPr>
              <a:t>ÖZELLİKLER</a:t>
            </a:r>
            <a:endParaRPr lang="en-US" sz="1500" dirty="0">
              <a:solidFill>
                <a:srgbClr val="000000"/>
              </a:solidFill>
              <a:latin typeface="+mj-lt"/>
            </a:endParaRPr>
          </a:p>
        </p:txBody>
      </p:sp>
      <p:sp>
        <p:nvSpPr>
          <p:cNvPr id="5" name="TextBox 10"/>
          <p:cNvSpPr txBox="1"/>
          <p:nvPr/>
        </p:nvSpPr>
        <p:spPr>
          <a:xfrm>
            <a:off x="4923535" y="3497509"/>
            <a:ext cx="1351251" cy="1038746"/>
          </a:xfrm>
          <a:prstGeom prst="rect">
            <a:avLst/>
          </a:prstGeom>
        </p:spPr>
        <p:txBody>
          <a:bodyPr wrap="square" lIns="0" tIns="0" rIns="0" bIns="0" rtlCol="0" anchor="t">
            <a:spAutoFit/>
          </a:bodyPr>
          <a:lstStyle/>
          <a:p>
            <a:pPr algn="ctr">
              <a:lnSpc>
                <a:spcPct val="150000"/>
              </a:lnSpc>
            </a:pPr>
            <a:r>
              <a:rPr lang="tr-TR" sz="1500" dirty="0">
                <a:solidFill>
                  <a:srgbClr val="000000"/>
                </a:solidFill>
                <a:latin typeface="+mj-lt"/>
              </a:rPr>
              <a:t>SOSYAL DUYGUSAL</a:t>
            </a:r>
          </a:p>
          <a:p>
            <a:pPr algn="ctr">
              <a:lnSpc>
                <a:spcPct val="150000"/>
              </a:lnSpc>
            </a:pPr>
            <a:r>
              <a:rPr lang="tr-TR" sz="1500" dirty="0">
                <a:solidFill>
                  <a:srgbClr val="000000"/>
                </a:solidFill>
                <a:latin typeface="+mj-lt"/>
              </a:rPr>
              <a:t>ÖZELLİKLER</a:t>
            </a:r>
            <a:endParaRPr lang="en-US" sz="1500" dirty="0">
              <a:solidFill>
                <a:srgbClr val="000000"/>
              </a:solidFill>
              <a:latin typeface="+mj-lt"/>
            </a:endParaRPr>
          </a:p>
        </p:txBody>
      </p:sp>
    </p:spTree>
    <p:extLst>
      <p:ext uri="{BB962C8B-B14F-4D97-AF65-F5344CB8AC3E}">
        <p14:creationId xmlns:p14="http://schemas.microsoft.com/office/powerpoint/2010/main" val="565141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77857" y="857495"/>
            <a:ext cx="7886700" cy="1325563"/>
          </a:xfrm>
        </p:spPr>
        <p:txBody>
          <a:bodyPr>
            <a:normAutofit/>
          </a:bodyPr>
          <a:lstStyle/>
          <a:p>
            <a:r>
              <a:rPr lang="tr-TR" sz="3600" dirty="0" smtClean="0"/>
              <a:t>Bilişsel Gelişim</a:t>
            </a:r>
            <a:endParaRPr lang="tr-TR" sz="3600" dirty="0"/>
          </a:p>
        </p:txBody>
      </p:sp>
      <p:sp>
        <p:nvSpPr>
          <p:cNvPr id="4" name="İçerik Yer Tutucusu 2"/>
          <p:cNvSpPr>
            <a:spLocks noGrp="1"/>
          </p:cNvSpPr>
          <p:nvPr>
            <p:ph idx="1"/>
          </p:nvPr>
        </p:nvSpPr>
        <p:spPr>
          <a:xfrm>
            <a:off x="677856" y="1905933"/>
            <a:ext cx="7789135" cy="4468489"/>
          </a:xfrm>
        </p:spPr>
        <p:txBody>
          <a:bodyPr>
            <a:normAutofit/>
          </a:bodyPr>
          <a:lstStyle/>
          <a:p>
            <a:r>
              <a:rPr lang="tr-TR" sz="2000" dirty="0">
                <a:solidFill>
                  <a:srgbClr val="FF6600"/>
                </a:solidFill>
                <a:latin typeface="+mj-lt"/>
              </a:rPr>
              <a:t>Kolay ve hızlı öğrenirler. </a:t>
            </a:r>
            <a:r>
              <a:rPr lang="tr-TR" sz="2000" dirty="0">
                <a:latin typeface="+mj-lt"/>
              </a:rPr>
              <a:t>Halk deyimiyle “Leb” demeden leblebiyi anlarlar. Bu özellikleri sebebiyle bilgilerin yavaş verildiği durumlarda ya da gelişimi olağan ilerleyen öğrencilerden oluşan sınıflarda -zenginleştirme yapılmamışsa- çabuk sıkılabilir ve bazı davranış problemleri sergileyebilirler. İlgilerinin dağılmaması için zihinsel olarak hep aktif kalmaları ve yeni bilgiler öğreniyor olmaları gerekir. Bu sebeple yalnız ya da kendi zihinsel seviyesindeki bireylerle çalıştıklarında daha konsantre olduklarını görebilirsiniz. </a:t>
            </a:r>
          </a:p>
          <a:p>
            <a:r>
              <a:rPr lang="tr-TR" sz="2000" dirty="0">
                <a:solidFill>
                  <a:srgbClr val="FF6600"/>
                </a:solidFill>
                <a:latin typeface="+mj-lt"/>
              </a:rPr>
              <a:t>Ö</a:t>
            </a:r>
            <a:r>
              <a:rPr lang="tr-TR" sz="2000" dirty="0" smtClean="0">
                <a:solidFill>
                  <a:srgbClr val="FF6600"/>
                </a:solidFill>
                <a:latin typeface="+mj-lt"/>
              </a:rPr>
              <a:t>ğrenme </a:t>
            </a:r>
            <a:r>
              <a:rPr lang="tr-TR" sz="2000" dirty="0">
                <a:solidFill>
                  <a:srgbClr val="FF6600"/>
                </a:solidFill>
                <a:latin typeface="+mj-lt"/>
              </a:rPr>
              <a:t>süreçlerini çok severler.</a:t>
            </a:r>
            <a:r>
              <a:rPr lang="tr-TR" sz="2000" dirty="0">
                <a:solidFill>
                  <a:srgbClr val="FF0000"/>
                </a:solidFill>
                <a:latin typeface="+mj-lt"/>
              </a:rPr>
              <a:t> </a:t>
            </a:r>
            <a:r>
              <a:rPr lang="tr-TR" sz="2000" dirty="0">
                <a:latin typeface="+mj-lt"/>
              </a:rPr>
              <a:t>Bu arzularını hep doyurmaya çalışırlar</a:t>
            </a:r>
            <a:r>
              <a:rPr lang="tr-TR" sz="2000" dirty="0" smtClean="0">
                <a:latin typeface="+mj-lt"/>
              </a:rPr>
              <a:t>.</a:t>
            </a:r>
            <a:endParaRPr lang="tr-TR" sz="2000" dirty="0">
              <a:latin typeface="+mj-lt"/>
            </a:endParaRPr>
          </a:p>
          <a:p>
            <a:r>
              <a:rPr lang="tr-TR" sz="2000" dirty="0">
                <a:solidFill>
                  <a:srgbClr val="FF6600"/>
                </a:solidFill>
                <a:latin typeface="+mj-lt"/>
              </a:rPr>
              <a:t>Zihin enerjileri olağanın üzerinde yüksektir</a:t>
            </a:r>
            <a:r>
              <a:rPr lang="tr-TR" sz="2000" dirty="0">
                <a:latin typeface="+mj-lt"/>
              </a:rPr>
              <a:t>. Zihnen aktif olmak isterler ve bundan haz duyarlar</a:t>
            </a:r>
            <a:r>
              <a:rPr lang="tr-TR" sz="2000" dirty="0" smtClean="0">
                <a:latin typeface="+mj-lt"/>
              </a:rPr>
              <a:t>.</a:t>
            </a:r>
            <a:endParaRPr lang="tr-TR" sz="2000" dirty="0">
              <a:latin typeface="+mj-lt"/>
            </a:endParaRPr>
          </a:p>
          <a:p>
            <a:r>
              <a:rPr lang="tr-TR" sz="2000" dirty="0">
                <a:solidFill>
                  <a:srgbClr val="FF6600"/>
                </a:solidFill>
                <a:latin typeface="+mj-lt"/>
              </a:rPr>
              <a:t>Hızlı düşünürler. </a:t>
            </a:r>
            <a:r>
              <a:rPr lang="tr-TR" sz="2000" dirty="0">
                <a:latin typeface="+mj-lt"/>
              </a:rPr>
              <a:t>Akranlarından daha hızlı düşünüp doğru yanıtlar verirler. Sinir sistemleri daha aktif ve hızlı çalışır</a:t>
            </a:r>
            <a:r>
              <a:rPr lang="tr-TR" sz="2000" dirty="0" smtClean="0">
                <a:latin typeface="+mj-lt"/>
              </a:rPr>
              <a:t>.</a:t>
            </a:r>
            <a:endParaRPr lang="tr-TR" sz="2000" dirty="0">
              <a:latin typeface="+mj-lt"/>
            </a:endParaRPr>
          </a:p>
        </p:txBody>
      </p:sp>
    </p:spTree>
    <p:extLst>
      <p:ext uri="{BB962C8B-B14F-4D97-AF65-F5344CB8AC3E}">
        <p14:creationId xmlns:p14="http://schemas.microsoft.com/office/powerpoint/2010/main" val="598340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Unvan 1"/>
          <p:cNvSpPr>
            <a:spLocks noGrp="1"/>
          </p:cNvSpPr>
          <p:nvPr>
            <p:ph type="title"/>
          </p:nvPr>
        </p:nvSpPr>
        <p:spPr>
          <a:xfrm>
            <a:off x="628650" y="1050931"/>
            <a:ext cx="7886700" cy="1325563"/>
          </a:xfrm>
        </p:spPr>
        <p:txBody>
          <a:bodyPr>
            <a:normAutofit/>
          </a:bodyPr>
          <a:lstStyle/>
          <a:p>
            <a:r>
              <a:rPr lang="tr-TR" sz="3600" dirty="0"/>
              <a:t>Bilişsel Gelişim</a:t>
            </a:r>
          </a:p>
        </p:txBody>
      </p:sp>
      <p:sp>
        <p:nvSpPr>
          <p:cNvPr id="9" name="İçerik Yer Tutucusu 2"/>
          <p:cNvSpPr>
            <a:spLocks noGrp="1"/>
          </p:cNvSpPr>
          <p:nvPr>
            <p:ph idx="1"/>
          </p:nvPr>
        </p:nvSpPr>
        <p:spPr>
          <a:xfrm>
            <a:off x="628650" y="2238868"/>
            <a:ext cx="7886700" cy="4351338"/>
          </a:xfrm>
        </p:spPr>
        <p:txBody>
          <a:bodyPr>
            <a:normAutofit fontScale="62500" lnSpcReduction="20000"/>
          </a:bodyPr>
          <a:lstStyle/>
          <a:p>
            <a:pPr lvl="0"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Bilgiyi, nedenleri ve nasıllarıyla detaylı öğrenmek isterler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Verilen bilginin altında yatan mantığa önem verir ve ikna edilmek isterler. Mantıklarına uymayan bilgiyi reddederler. “Neden?” sorusunu çok sık kullanırlar. Bu sebeple hap bilgiler değil, altında yatan mantığı da içeren bilgiler onlara hitap eder. </a:t>
            </a:r>
          </a:p>
          <a:p>
            <a:pPr lvl="0" algn="just">
              <a:lnSpc>
                <a:spcPct val="115000"/>
              </a:lnSpc>
              <a:buFont typeface="Wingdings" panose="05000000000000000000" pitchFamily="2" charset="2"/>
              <a:buChar char=""/>
            </a:pPr>
            <a:endParaRPr lang="tr-TR" sz="1350" dirty="0">
              <a:latin typeface="+mj-lt"/>
              <a:ea typeface="Calibri" panose="020F0502020204030204" pitchFamily="34" charset="0"/>
              <a:cs typeface="Times New Roman" panose="02020603050405020304" pitchFamily="18" charset="0"/>
            </a:endParaRPr>
          </a:p>
          <a:p>
            <a:pPr lvl="0"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Sayısal alan becerileri akranlarından yüksektir.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Matematiği ve sayılarla uğraşmayı severler. Matematiğin soyutluğu onları zorlamaz, aksine daha çok ilgilerini çeker.</a:t>
            </a:r>
          </a:p>
          <a:p>
            <a:pPr lvl="0" algn="just">
              <a:lnSpc>
                <a:spcPct val="115000"/>
              </a:lnSpc>
              <a:buFont typeface="Wingdings" panose="05000000000000000000" pitchFamily="2" charset="2"/>
              <a:buChar char=""/>
            </a:pPr>
            <a:endParaRPr lang="tr-TR" sz="1350" dirty="0">
              <a:latin typeface="+mj-lt"/>
              <a:ea typeface="Calibri" panose="020F0502020204030204" pitchFamily="34" charset="0"/>
              <a:cs typeface="Times New Roman" panose="02020603050405020304" pitchFamily="18" charset="0"/>
            </a:endParaRPr>
          </a:p>
          <a:p>
            <a:pPr algn="just">
              <a:lnSpc>
                <a:spcPct val="115000"/>
              </a:lnSpc>
              <a:spcAft>
                <a:spcPts val="600"/>
              </a:spcAft>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Uçuk gibi gözüken fikirleri vardır. </a:t>
            </a:r>
            <a:r>
              <a:rPr lang="tr-TR" dirty="0">
                <a:latin typeface="+mj-lt"/>
                <a:ea typeface="Calibri" panose="020F0502020204030204" pitchFamily="34" charset="0"/>
                <a:cs typeface="Times New Roman" panose="02020603050405020304" pitchFamily="18" charset="0"/>
              </a:rPr>
              <a:t>Bu özelliklerinden dolayı yargılanabilir ya da fikirleri önemsenmeyebilir. Bu da onların farklı düşünme ve özgün olma eğilimlerini köreltebilir. Bu tür durumlarda onları eleştirmektense fikirlerini geliştirmelerine destek olmak yaratıcılıklarının artmasına katkı sağlayacaktır</a:t>
            </a:r>
            <a:r>
              <a:rPr lang="tr-TR" dirty="0" smtClean="0">
                <a:latin typeface="+mj-lt"/>
                <a:ea typeface="Calibri" panose="020F0502020204030204" pitchFamily="34" charset="0"/>
                <a:cs typeface="Times New Roman" panose="02020603050405020304" pitchFamily="18" charset="0"/>
              </a:rPr>
              <a:t>.</a:t>
            </a:r>
            <a:endParaRPr lang="tr-TR" sz="135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215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751983"/>
            <a:ext cx="7886700" cy="1325563"/>
          </a:xfrm>
        </p:spPr>
        <p:txBody>
          <a:bodyPr>
            <a:normAutofit/>
          </a:bodyPr>
          <a:lstStyle/>
          <a:p>
            <a:r>
              <a:rPr lang="tr-TR" sz="3600" dirty="0"/>
              <a:t>Bilişsel Gelişim</a:t>
            </a:r>
          </a:p>
        </p:txBody>
      </p:sp>
      <p:sp>
        <p:nvSpPr>
          <p:cNvPr id="4" name="İçerik Yer Tutucusu 2"/>
          <p:cNvSpPr>
            <a:spLocks noGrp="1"/>
          </p:cNvSpPr>
          <p:nvPr>
            <p:ph idx="1"/>
          </p:nvPr>
        </p:nvSpPr>
        <p:spPr>
          <a:xfrm>
            <a:off x="628650" y="1913547"/>
            <a:ext cx="7886700" cy="4351338"/>
          </a:xfrm>
        </p:spPr>
        <p:txBody>
          <a:bodyPr>
            <a:normAutofit fontScale="70000" lnSpcReduction="20000"/>
          </a:bodyPr>
          <a:lstStyle/>
          <a:p>
            <a:pPr lvl="0"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Dikkat düzeyleri yüksektir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İlgi duydukları alanlarda, özellikle de zihinsel aktivitenin yoğun olduğu konularda dikkatlerini toplayarak konsantre bir şekilde uzun süreli odaklanırlar. Bu durumlarda seslendiğinizde sizi duyamayabilir ya da duysa bile yaptığı işten vazgeçemeyebilir.</a:t>
            </a:r>
          </a:p>
          <a:p>
            <a:pPr lvl="0" algn="just">
              <a:lnSpc>
                <a:spcPct val="115000"/>
              </a:lnSpc>
              <a:buFont typeface="Wingdings" panose="05000000000000000000" pitchFamily="2" charset="2"/>
              <a:buChar char=""/>
            </a:pPr>
            <a:endParaRPr lang="tr-TR" sz="1350" dirty="0">
              <a:solidFill>
                <a:srgbClr val="FF6600"/>
              </a:solidFill>
              <a:latin typeface="+mj-lt"/>
              <a:ea typeface="Calibri" panose="020F0502020204030204" pitchFamily="34" charset="0"/>
              <a:cs typeface="Times New Roman" panose="02020603050405020304" pitchFamily="18" charset="0"/>
            </a:endParaRPr>
          </a:p>
          <a:p>
            <a:pPr lvl="0"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Gözlem ve analiz yetenekleri gelişmiştir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İnce detayları rahatlıkla fark edebilirler. Keskin gözlemler yapıp detaylı bilgiler öğrenerek etkili analizler yaparlar. Benzerlik ve farklılıkları hemen fark ederler. Sıklıkla olmasa da detaylara çok dalıp geneli kaçırdıklarını görebilirsiniz</a:t>
            </a:r>
            <a:r>
              <a:rPr lang="tr-TR" dirty="0" smtClean="0">
                <a:latin typeface="+mj-lt"/>
                <a:ea typeface="Calibri" panose="020F0502020204030204" pitchFamily="34" charset="0"/>
                <a:cs typeface="Times New Roman" panose="02020603050405020304" pitchFamily="18" charset="0"/>
              </a:rPr>
              <a:t>.</a:t>
            </a:r>
          </a:p>
          <a:p>
            <a:pPr lvl="0" algn="just">
              <a:lnSpc>
                <a:spcPct val="115000"/>
              </a:lnSpc>
              <a:buFont typeface="Wingdings" panose="05000000000000000000" pitchFamily="2" charset="2"/>
              <a:buChar char=""/>
            </a:pPr>
            <a:endParaRPr lang="tr-TR" dirty="0" smtClean="0">
              <a:latin typeface="+mj-lt"/>
              <a:ea typeface="Calibri" panose="020F0502020204030204" pitchFamily="34" charset="0"/>
              <a:cs typeface="Times New Roman" panose="02020603050405020304" pitchFamily="18" charset="0"/>
            </a:endParaRPr>
          </a:p>
          <a:p>
            <a:pPr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Merak düzeyleri yüksektir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Birçok alana merak salıp araştırabilirler. Bilgiyi ve öğrenmeyi sevdiklerinden farklı alanlara karşı maymun iştahlıdırlar. </a:t>
            </a:r>
            <a:endParaRPr lang="tr-TR" sz="1350" dirty="0">
              <a:latin typeface="+mj-lt"/>
              <a:ea typeface="Calibri" panose="020F0502020204030204" pitchFamily="34" charset="0"/>
              <a:cs typeface="Times New Roman" panose="02020603050405020304" pitchFamily="18" charset="0"/>
            </a:endParaRPr>
          </a:p>
          <a:p>
            <a:pPr lvl="0" algn="just">
              <a:lnSpc>
                <a:spcPct val="115000"/>
              </a:lnSpc>
              <a:buFont typeface="Wingdings" panose="05000000000000000000" pitchFamily="2" charset="2"/>
              <a:buChar char=""/>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750099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857495"/>
            <a:ext cx="7886700" cy="1325563"/>
          </a:xfrm>
        </p:spPr>
        <p:txBody>
          <a:bodyPr>
            <a:normAutofit/>
          </a:bodyPr>
          <a:lstStyle/>
          <a:p>
            <a:r>
              <a:rPr lang="tr-TR" sz="3600" dirty="0"/>
              <a:t>Bilişsel Gelişim</a:t>
            </a:r>
          </a:p>
        </p:txBody>
      </p:sp>
      <p:sp>
        <p:nvSpPr>
          <p:cNvPr id="4" name="İçerik Yer Tutucusu 2"/>
          <p:cNvSpPr>
            <a:spLocks noGrp="1"/>
          </p:cNvSpPr>
          <p:nvPr>
            <p:ph idx="1"/>
          </p:nvPr>
        </p:nvSpPr>
        <p:spPr>
          <a:xfrm>
            <a:off x="628650" y="1992679"/>
            <a:ext cx="7886700" cy="4351338"/>
          </a:xfrm>
        </p:spPr>
        <p:txBody>
          <a:bodyPr>
            <a:normAutofit fontScale="70000" lnSpcReduction="20000"/>
          </a:bodyPr>
          <a:lstStyle/>
          <a:p>
            <a:pPr lvl="0" algn="just">
              <a:lnSpc>
                <a:spcPct val="115000"/>
              </a:lnSpc>
              <a:buFont typeface="Wingdings" panose="05000000000000000000" pitchFamily="2" charset="2"/>
              <a:buChar char=""/>
            </a:pPr>
            <a:r>
              <a:rPr lang="tr-TR" i="1" dirty="0" smtClean="0">
                <a:solidFill>
                  <a:srgbClr val="FF6600"/>
                </a:solidFill>
                <a:latin typeface="+mj-lt"/>
                <a:ea typeface="Calibri" panose="020F0502020204030204" pitchFamily="34" charset="0"/>
                <a:cs typeface="Times New Roman" panose="02020603050405020304" pitchFamily="18" charset="0"/>
              </a:rPr>
              <a:t>İlgi </a:t>
            </a:r>
            <a:r>
              <a:rPr lang="tr-TR" i="1" dirty="0">
                <a:solidFill>
                  <a:srgbClr val="FF6600"/>
                </a:solidFill>
                <a:latin typeface="+mj-lt"/>
                <a:ea typeface="Calibri" panose="020F0502020204030204" pitchFamily="34" charset="0"/>
                <a:cs typeface="Times New Roman" panose="02020603050405020304" pitchFamily="18" charset="0"/>
              </a:rPr>
              <a:t>duydukları alanlar çok geniştir. </a:t>
            </a:r>
            <a:r>
              <a:rPr lang="tr-TR" dirty="0">
                <a:latin typeface="+mj-lt"/>
                <a:ea typeface="Calibri" panose="020F0502020204030204" pitchFamily="34" charset="0"/>
                <a:cs typeface="Times New Roman" panose="02020603050405020304" pitchFamily="18" charset="0"/>
              </a:rPr>
              <a:t>Sadece benzer alanlar değil, tamamen zıt alanlara da ilgi duyabilirler.</a:t>
            </a:r>
            <a:endParaRPr lang="tr-TR" sz="1350" dirty="0">
              <a:latin typeface="+mj-lt"/>
              <a:ea typeface="Calibri" panose="020F0502020204030204" pitchFamily="34" charset="0"/>
              <a:cs typeface="Times New Roman" panose="02020603050405020304" pitchFamily="18" charset="0"/>
            </a:endParaRPr>
          </a:p>
          <a:p>
            <a:pPr lvl="0"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Hafızaları güçlüdür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Gördükleri, dinledikleri ve okuduklarını hafızalarında etkili bir şekilde depolar ve gerektiğinde hızlıca geri çağırabilirler. İlgi duydukları alanlarda hafızaları çok güçlüyken, ilgi duymadıkları alanlarda da hafızalarını istemli olarak kullanmadıkları da gözlemlenebilir. Örneğin; yapmak istemedikleri bir ödevi unutabilirler.</a:t>
            </a:r>
            <a:endParaRPr lang="tr-TR" sz="1350" dirty="0">
              <a:latin typeface="+mj-lt"/>
              <a:ea typeface="Calibri" panose="020F0502020204030204" pitchFamily="34" charset="0"/>
              <a:cs typeface="Times New Roman" panose="02020603050405020304" pitchFamily="18" charset="0"/>
            </a:endParaRPr>
          </a:p>
          <a:p>
            <a:pPr algn="just">
              <a:lnSpc>
                <a:spcPct val="115000"/>
              </a:lnSpc>
              <a:spcAft>
                <a:spcPts val="600"/>
              </a:spcAft>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Transfer yetenekleri güçlüdür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Farklı alanlarda öğrendiği bilgileri birleştirebilir ya da bir alandaki bilgiyi -alakası olduğunu düşünmediğimiz- bir başka alanda kullanabilir. Farklı alanlardaki ilgili özellikleri etkili bir şekilde bağlarlar. Özellikle espriler yaparken transfer yeteneklerini çokça kullandıkları için esprileri akranları tarafından anlaşılmayabilmektedir.</a:t>
            </a:r>
            <a:endParaRPr lang="tr-TR" sz="1350" dirty="0">
              <a:latin typeface="+mj-lt"/>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2448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Unvan 1"/>
          <p:cNvSpPr txBox="1">
            <a:spLocks/>
          </p:cNvSpPr>
          <p:nvPr/>
        </p:nvSpPr>
        <p:spPr>
          <a:xfrm>
            <a:off x="685800" y="1940048"/>
            <a:ext cx="77724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tr-TR" sz="2800" b="1" dirty="0" smtClean="0"/>
              <a:t>ÖZEL YETENEKLİ ÖĞRENCİLERİN ÖZELLİKLERİ</a:t>
            </a:r>
            <a:endParaRPr lang="tr-TR" sz="2800" b="1" dirty="0"/>
          </a:p>
        </p:txBody>
      </p:sp>
      <p:sp>
        <p:nvSpPr>
          <p:cNvPr id="10" name="Alt Başlık 2"/>
          <p:cNvSpPr txBox="1">
            <a:spLocks/>
          </p:cNvSpPr>
          <p:nvPr/>
        </p:nvSpPr>
        <p:spPr>
          <a:xfrm>
            <a:off x="1143000" y="3602038"/>
            <a:ext cx="6858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dirty="0" smtClean="0"/>
          </a:p>
          <a:p>
            <a:pPr marL="0" indent="0" algn="ctr">
              <a:buNone/>
            </a:pPr>
            <a:r>
              <a:rPr lang="tr-TR" sz="2000" dirty="0" smtClean="0"/>
              <a:t>BİLGESU ERGEN KOCABIYIK</a:t>
            </a:r>
          </a:p>
          <a:p>
            <a:pPr marL="0" indent="0" algn="ctr">
              <a:buNone/>
            </a:pPr>
            <a:r>
              <a:rPr lang="tr-TR" sz="2000" dirty="0" smtClean="0"/>
              <a:t>Mamak Bilim Ve Sanat Merkezi</a:t>
            </a:r>
            <a:endParaRPr lang="tr-TR" sz="2000" dirty="0"/>
          </a:p>
        </p:txBody>
      </p:sp>
    </p:spTree>
    <p:extLst>
      <p:ext uri="{BB962C8B-B14F-4D97-AF65-F5344CB8AC3E}">
        <p14:creationId xmlns:p14="http://schemas.microsoft.com/office/powerpoint/2010/main" val="2304433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778363"/>
            <a:ext cx="7886700" cy="1325563"/>
          </a:xfrm>
        </p:spPr>
        <p:txBody>
          <a:bodyPr>
            <a:normAutofit/>
          </a:bodyPr>
          <a:lstStyle/>
          <a:p>
            <a:r>
              <a:rPr lang="tr-TR" sz="3600" dirty="0"/>
              <a:t>Bilişsel Gelişim</a:t>
            </a:r>
          </a:p>
        </p:txBody>
      </p:sp>
      <p:sp>
        <p:nvSpPr>
          <p:cNvPr id="4" name="İçerik Yer Tutucusu 2"/>
          <p:cNvSpPr>
            <a:spLocks noGrp="1"/>
          </p:cNvSpPr>
          <p:nvPr>
            <p:ph idx="1"/>
          </p:nvPr>
        </p:nvSpPr>
        <p:spPr>
          <a:xfrm>
            <a:off x="628650" y="1825625"/>
            <a:ext cx="7886700" cy="4351338"/>
          </a:xfrm>
        </p:spPr>
        <p:txBody>
          <a:bodyPr>
            <a:normAutofit fontScale="77500" lnSpcReduction="20000"/>
          </a:bodyPr>
          <a:lstStyle/>
          <a:p>
            <a:pPr lvl="0"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Eleştirel düşünmeyi severler</a:t>
            </a:r>
            <a:r>
              <a:rPr lang="tr-TR" dirty="0">
                <a:solidFill>
                  <a:srgbClr val="FF6600"/>
                </a:solidFill>
                <a:latin typeface="+mj-lt"/>
                <a:ea typeface="Calibri" panose="020F0502020204030204" pitchFamily="34" charset="0"/>
                <a:cs typeface="Times New Roman" panose="02020603050405020304" pitchFamily="18" charset="0"/>
              </a:rPr>
              <a:t>. </a:t>
            </a:r>
            <a:r>
              <a:rPr lang="tr-TR" dirty="0">
                <a:latin typeface="+mj-lt"/>
                <a:ea typeface="Calibri" panose="020F0502020204030204" pitchFamily="34" charset="0"/>
                <a:cs typeface="Times New Roman" panose="02020603050405020304" pitchFamily="18" charset="0"/>
              </a:rPr>
              <a:t>Bilgiyi önce eleştirir sonra kabul ederler. Bu şekilde hem o bilginin altında yatan mantığı öğrenmiş olurlar hem de bilgiye yeni şeyler katmaya çalışırlar. Bilgiyi kritik etmeye önem verirler. Verdiğiniz birçok bilgiyi hemen eleştirmeye başlayan özel yeteneklileri sıkça görebilirsiniz. Özeleştiri becerileri de yüksektir; hatalarını hızlıca fark ederler.</a:t>
            </a:r>
            <a:endParaRPr lang="tr-TR" sz="1350" dirty="0">
              <a:latin typeface="+mj-lt"/>
              <a:ea typeface="Calibri" panose="020F0502020204030204" pitchFamily="34" charset="0"/>
              <a:cs typeface="Times New Roman" panose="02020603050405020304" pitchFamily="18" charset="0"/>
            </a:endParaRPr>
          </a:p>
          <a:p>
            <a:pPr lvl="0" algn="just">
              <a:lnSpc>
                <a:spcPct val="115000"/>
              </a:lnSpc>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İç görüleri güçlüdür. </a:t>
            </a:r>
            <a:r>
              <a:rPr lang="tr-TR" dirty="0">
                <a:latin typeface="+mj-lt"/>
                <a:ea typeface="Calibri" panose="020F0502020204030204" pitchFamily="34" charset="0"/>
                <a:cs typeface="Times New Roman" panose="02020603050405020304" pitchFamily="18" charset="0"/>
              </a:rPr>
              <a:t>Kendi zihinsel süreçlerini, düşüncelerinin akışını, iç konuşmalarını, psikolojik durumlarını ve duygularını çok iyi takip edip fark ederler.</a:t>
            </a:r>
            <a:endParaRPr lang="tr-TR" sz="1350" dirty="0">
              <a:latin typeface="+mj-lt"/>
              <a:ea typeface="Calibri" panose="020F0502020204030204" pitchFamily="34" charset="0"/>
              <a:cs typeface="Times New Roman" panose="02020603050405020304" pitchFamily="18" charset="0"/>
            </a:endParaRPr>
          </a:p>
          <a:p>
            <a:pPr algn="just">
              <a:lnSpc>
                <a:spcPct val="115000"/>
              </a:lnSpc>
              <a:spcAft>
                <a:spcPts val="600"/>
              </a:spcAft>
              <a:buFont typeface="Wingdings" panose="05000000000000000000" pitchFamily="2" charset="2"/>
              <a:buChar char=""/>
            </a:pPr>
            <a:r>
              <a:rPr lang="tr-TR" i="1" dirty="0">
                <a:solidFill>
                  <a:srgbClr val="FF6600"/>
                </a:solidFill>
                <a:latin typeface="+mj-lt"/>
                <a:ea typeface="Calibri" panose="020F0502020204030204" pitchFamily="34" charset="0"/>
                <a:cs typeface="Times New Roman" panose="02020603050405020304" pitchFamily="18" charset="0"/>
              </a:rPr>
              <a:t>Riske girmeyi severler. </a:t>
            </a:r>
            <a:r>
              <a:rPr lang="tr-TR" dirty="0">
                <a:latin typeface="+mj-lt"/>
                <a:ea typeface="Calibri" panose="020F0502020204030204" pitchFamily="34" charset="0"/>
                <a:cs typeface="Times New Roman" panose="02020603050405020304" pitchFamily="18" charset="0"/>
              </a:rPr>
              <a:t>Mantıklarına uyan veya ilgi gösterdikleri konularda riske girmekten çekinmezler. Bazıları da mükemmeliyetçilikten kaynaklı riskten kaçınabilirler.</a:t>
            </a:r>
            <a:endParaRPr lang="tr-TR" sz="1350" dirty="0">
              <a:latin typeface="+mj-lt"/>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26620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883873"/>
            <a:ext cx="7886700" cy="1325563"/>
          </a:xfrm>
        </p:spPr>
        <p:txBody>
          <a:bodyPr>
            <a:normAutofit/>
          </a:bodyPr>
          <a:lstStyle/>
          <a:p>
            <a:r>
              <a:rPr lang="tr-TR" sz="3600" dirty="0" smtClean="0">
                <a:solidFill>
                  <a:srgbClr val="FF6600"/>
                </a:solidFill>
              </a:rPr>
              <a:t>Dil Gelişimi</a:t>
            </a:r>
            <a:endParaRPr lang="tr-TR" sz="3600" dirty="0">
              <a:solidFill>
                <a:srgbClr val="FF6600"/>
              </a:solidFill>
            </a:endParaRPr>
          </a:p>
        </p:txBody>
      </p:sp>
      <p:sp>
        <p:nvSpPr>
          <p:cNvPr id="4" name="İçerik Yer Tutucusu 2"/>
          <p:cNvSpPr>
            <a:spLocks noGrp="1"/>
          </p:cNvSpPr>
          <p:nvPr>
            <p:ph idx="1"/>
          </p:nvPr>
        </p:nvSpPr>
        <p:spPr>
          <a:xfrm>
            <a:off x="659104" y="2135333"/>
            <a:ext cx="7818120" cy="3732414"/>
          </a:xfrm>
        </p:spPr>
        <p:txBody>
          <a:bodyPr>
            <a:normAutofit fontScale="70000" lnSpcReduction="20000"/>
          </a:bodyPr>
          <a:lstStyle/>
          <a:p>
            <a:pPr>
              <a:buFont typeface="Wingdings" panose="05000000000000000000" pitchFamily="2" charset="2"/>
              <a:buChar char="Ø"/>
            </a:pPr>
            <a:r>
              <a:rPr lang="tr-TR" dirty="0"/>
              <a:t>Dil ve konuşma becerileri açısından da özel yetenekli öğrencilerin yaşıtlarından ayrıldığı görülmektedir. </a:t>
            </a:r>
            <a:endParaRPr lang="tr-TR" dirty="0" smtClean="0"/>
          </a:p>
          <a:p>
            <a:pPr>
              <a:buFont typeface="Wingdings" panose="05000000000000000000" pitchFamily="2" charset="2"/>
              <a:buChar char="Ø"/>
            </a:pPr>
            <a:endParaRPr lang="tr-TR" dirty="0"/>
          </a:p>
          <a:p>
            <a:pPr>
              <a:buFont typeface="Wingdings" panose="05000000000000000000" pitchFamily="2" charset="2"/>
              <a:buChar char="Ø"/>
            </a:pPr>
            <a:r>
              <a:rPr lang="tr-TR" dirty="0"/>
              <a:t>Yukarıda da değinildiği üzere genellikle erken konuşan bu çocuklar konuşmaya başladıktan sonra kendilerini rahat ifade edebilmekte ve dili çok etkili bir biçimde kullanmaya başlamaktadırlar. </a:t>
            </a:r>
            <a:endParaRPr lang="tr-TR" dirty="0" smtClean="0"/>
          </a:p>
          <a:p>
            <a:pPr>
              <a:buFont typeface="Wingdings" panose="05000000000000000000" pitchFamily="2" charset="2"/>
              <a:buChar char="Ø"/>
            </a:pPr>
            <a:endParaRPr lang="tr-TR" dirty="0"/>
          </a:p>
          <a:p>
            <a:pPr>
              <a:buFont typeface="Wingdings" panose="05000000000000000000" pitchFamily="2" charset="2"/>
              <a:buChar char="Ø"/>
            </a:pPr>
            <a:r>
              <a:rPr lang="tr-TR" dirty="0"/>
              <a:t>Özellikle sohbet başlattıkları kelimeleri yerli yerinde kullandıkları, akıcı ve anlaşılır konuştukları, zengin bir kelime dağarcığına sahip oldukları anlaşılmaktadır</a:t>
            </a:r>
            <a:r>
              <a:rPr lang="tr-TR" dirty="0" smtClean="0"/>
              <a:t>.</a:t>
            </a:r>
          </a:p>
          <a:p>
            <a:pPr>
              <a:buFont typeface="Wingdings" panose="05000000000000000000" pitchFamily="2" charset="2"/>
              <a:buChar char="Ø"/>
            </a:pPr>
            <a:endParaRPr lang="tr-TR" dirty="0"/>
          </a:p>
          <a:p>
            <a:pPr>
              <a:buFont typeface="Wingdings" panose="05000000000000000000" pitchFamily="2" charset="2"/>
              <a:buChar char="Ø"/>
            </a:pPr>
            <a:r>
              <a:rPr lang="tr-TR" dirty="0"/>
              <a:t>Özel yetenekli öğrenciler özellikle soyut anlam taşıyan sözcükleri yerinde ve anlamlı olarak kullanmada üstünlük </a:t>
            </a:r>
            <a:r>
              <a:rPr lang="tr-TR" dirty="0" smtClean="0"/>
              <a:t>sergilerler.</a:t>
            </a:r>
            <a:endParaRPr lang="tr-TR" dirty="0"/>
          </a:p>
          <a:p>
            <a:endParaRPr lang="tr-TR" dirty="0"/>
          </a:p>
        </p:txBody>
      </p:sp>
    </p:spTree>
    <p:extLst>
      <p:ext uri="{BB962C8B-B14F-4D97-AF65-F5344CB8AC3E}">
        <p14:creationId xmlns:p14="http://schemas.microsoft.com/office/powerpoint/2010/main" val="2109673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279525"/>
            <a:ext cx="7886700" cy="1325563"/>
          </a:xfrm>
        </p:spPr>
        <p:txBody>
          <a:bodyPr/>
          <a:lstStyle/>
          <a:p>
            <a:r>
              <a:rPr lang="tr-TR" sz="2100" dirty="0">
                <a:solidFill>
                  <a:srgbClr val="FF6600"/>
                </a:solidFill>
              </a:rPr>
              <a:t>ETKİNLİK</a:t>
            </a:r>
            <a:endParaRPr lang="tr-TR" sz="2100" dirty="0">
              <a:solidFill>
                <a:srgbClr val="FF6600"/>
              </a:solidFill>
            </a:endParaRPr>
          </a:p>
        </p:txBody>
      </p:sp>
      <p:sp>
        <p:nvSpPr>
          <p:cNvPr id="4" name="İçerik Yer Tutucusu 2"/>
          <p:cNvSpPr>
            <a:spLocks noGrp="1"/>
          </p:cNvSpPr>
          <p:nvPr>
            <p:ph idx="1"/>
          </p:nvPr>
        </p:nvSpPr>
        <p:spPr>
          <a:xfrm>
            <a:off x="1170386" y="3298871"/>
            <a:ext cx="6709906" cy="3146611"/>
          </a:xfrm>
        </p:spPr>
        <p:txBody>
          <a:bodyPr>
            <a:normAutofit/>
          </a:bodyPr>
          <a:lstStyle/>
          <a:p>
            <a:pPr marL="0" indent="0" algn="ctr">
              <a:buNone/>
            </a:pPr>
            <a:endParaRPr lang="tr-TR" sz="3000" dirty="0">
              <a:solidFill>
                <a:srgbClr val="FF6600"/>
              </a:solidFill>
            </a:endParaRPr>
          </a:p>
          <a:p>
            <a:pPr marL="0" indent="0" algn="ctr">
              <a:buNone/>
            </a:pPr>
            <a:r>
              <a:rPr lang="tr-TR" sz="3000" dirty="0">
                <a:solidFill>
                  <a:srgbClr val="FF6600"/>
                </a:solidFill>
              </a:rPr>
              <a:t>GÖZ, KULAK, AĞIZ, </a:t>
            </a:r>
          </a:p>
          <a:p>
            <a:pPr marL="0" indent="0" algn="ctr">
              <a:buNone/>
            </a:pPr>
            <a:r>
              <a:rPr lang="tr-TR" sz="3000" dirty="0">
                <a:solidFill>
                  <a:srgbClr val="FF6600"/>
                </a:solidFill>
              </a:rPr>
              <a:t>BURUN</a:t>
            </a:r>
            <a:endParaRPr lang="tr-TR" sz="3000" dirty="0">
              <a:solidFill>
                <a:srgbClr val="FF6600"/>
              </a:solidFill>
            </a:endParaRPr>
          </a:p>
        </p:txBody>
      </p:sp>
    </p:spTree>
    <p:extLst>
      <p:ext uri="{BB962C8B-B14F-4D97-AF65-F5344CB8AC3E}">
        <p14:creationId xmlns:p14="http://schemas.microsoft.com/office/powerpoint/2010/main" val="365337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3" name="Group 2"/>
          <p:cNvGrpSpPr>
            <a:grpSpLocks noChangeAspect="1"/>
          </p:cNvGrpSpPr>
          <p:nvPr/>
        </p:nvGrpSpPr>
        <p:grpSpPr>
          <a:xfrm>
            <a:off x="2953719" y="3761716"/>
            <a:ext cx="256406" cy="256405"/>
            <a:chOff x="0" y="0"/>
            <a:chExt cx="6350000" cy="6350000"/>
          </a:xfrm>
          <a:solidFill>
            <a:srgbClr val="FF6600"/>
          </a:solidFill>
        </p:grpSpPr>
        <p:sp>
          <p:nvSpPr>
            <p:cNvPr id="4" name="Freeform 3"/>
            <p:cNvSpPr/>
            <p:nvPr/>
          </p:nvSpPr>
          <p:spPr>
            <a:xfrm>
              <a:off x="-156812" y="-5088"/>
              <a:ext cx="6663624" cy="636017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grpFill/>
          </p:spPr>
        </p:sp>
      </p:grpSp>
      <p:sp>
        <p:nvSpPr>
          <p:cNvPr id="5" name="TextBox 4"/>
          <p:cNvSpPr txBox="1"/>
          <p:nvPr/>
        </p:nvSpPr>
        <p:spPr>
          <a:xfrm>
            <a:off x="1970541" y="1757318"/>
            <a:ext cx="5192680" cy="359073"/>
          </a:xfrm>
          <a:prstGeom prst="rect">
            <a:avLst/>
          </a:prstGeom>
        </p:spPr>
        <p:txBody>
          <a:bodyPr lIns="0" tIns="0" rIns="0" bIns="0" rtlCol="0" anchor="t">
            <a:spAutoFit/>
          </a:bodyPr>
          <a:lstStyle/>
          <a:p>
            <a:pPr algn="ctr">
              <a:lnSpc>
                <a:spcPts val="2785"/>
              </a:lnSpc>
            </a:pPr>
            <a:r>
              <a:rPr lang="tr-TR" sz="2700" dirty="0">
                <a:latin typeface="Candara" panose="020E0502030303020204" pitchFamily="34" charset="0"/>
              </a:rPr>
              <a:t>SOSYAL DUYGUSAL GELİŞİM</a:t>
            </a:r>
            <a:endParaRPr lang="en-US" sz="2531" spc="354" dirty="0">
              <a:latin typeface="Candara" panose="020E0502030303020204" pitchFamily="34" charset="0"/>
            </a:endParaRPr>
          </a:p>
        </p:txBody>
      </p:sp>
      <p:sp>
        <p:nvSpPr>
          <p:cNvPr id="6" name="TextBox 5"/>
          <p:cNvSpPr txBox="1"/>
          <p:nvPr/>
        </p:nvSpPr>
        <p:spPr>
          <a:xfrm>
            <a:off x="1797638" y="5013150"/>
            <a:ext cx="2675443" cy="307777"/>
          </a:xfrm>
          <a:prstGeom prst="rect">
            <a:avLst/>
          </a:prstGeom>
        </p:spPr>
        <p:txBody>
          <a:bodyPr lIns="0" tIns="0" rIns="0" bIns="0" rtlCol="0" anchor="t">
            <a:spAutoFit/>
          </a:bodyPr>
          <a:lstStyle/>
          <a:p>
            <a:pPr algn="ctr">
              <a:lnSpc>
                <a:spcPts val="1170"/>
              </a:lnSpc>
            </a:pPr>
            <a:r>
              <a:rPr lang="tr-TR" sz="1125" spc="236" dirty="0">
                <a:latin typeface="Candara" panose="020E0502030303020204" pitchFamily="34" charset="0"/>
                <a:ea typeface="Gadugi" panose="020B0502040204020203" pitchFamily="34" charset="0"/>
              </a:rPr>
              <a:t>EŞ ZAMANLI OLMAYAN GELİŞİM</a:t>
            </a:r>
            <a:endParaRPr lang="en-US" sz="1125" spc="236" dirty="0">
              <a:latin typeface="Candara" panose="020E0502030303020204" pitchFamily="34" charset="0"/>
              <a:ea typeface="Gadugi" panose="020B0502040204020203" pitchFamily="34" charset="0"/>
            </a:endParaRPr>
          </a:p>
        </p:txBody>
      </p:sp>
      <p:grpSp>
        <p:nvGrpSpPr>
          <p:cNvPr id="7" name="Group 6"/>
          <p:cNvGrpSpPr>
            <a:grpSpLocks noChangeAspect="1"/>
          </p:cNvGrpSpPr>
          <p:nvPr/>
        </p:nvGrpSpPr>
        <p:grpSpPr>
          <a:xfrm>
            <a:off x="2953719" y="2917858"/>
            <a:ext cx="256406" cy="256406"/>
            <a:chOff x="0" y="0"/>
            <a:chExt cx="6350000" cy="6350000"/>
          </a:xfrm>
          <a:solidFill>
            <a:srgbClr val="FF6600"/>
          </a:solidFill>
        </p:grpSpPr>
        <p:sp>
          <p:nvSpPr>
            <p:cNvPr id="9" name="Freeform 7"/>
            <p:cNvSpPr/>
            <p:nvPr/>
          </p:nvSpPr>
          <p:spPr>
            <a:xfrm>
              <a:off x="-156812" y="-5088"/>
              <a:ext cx="6663624" cy="636017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grpFill/>
          </p:spPr>
        </p:sp>
      </p:grpSp>
      <p:sp>
        <p:nvSpPr>
          <p:cNvPr id="10" name="TextBox 8"/>
          <p:cNvSpPr txBox="1"/>
          <p:nvPr/>
        </p:nvSpPr>
        <p:spPr>
          <a:xfrm>
            <a:off x="1797635" y="3317000"/>
            <a:ext cx="2675442" cy="153888"/>
          </a:xfrm>
          <a:prstGeom prst="rect">
            <a:avLst/>
          </a:prstGeom>
        </p:spPr>
        <p:txBody>
          <a:bodyPr lIns="0" tIns="0" rIns="0" bIns="0" rtlCol="0" anchor="t">
            <a:spAutoFit/>
          </a:bodyPr>
          <a:lstStyle/>
          <a:p>
            <a:pPr algn="ctr">
              <a:lnSpc>
                <a:spcPts val="1170"/>
              </a:lnSpc>
            </a:pPr>
            <a:r>
              <a:rPr lang="tr-TR" sz="1125" spc="236" dirty="0">
                <a:latin typeface="Candara" panose="020E0502030303020204" pitchFamily="34" charset="0"/>
                <a:ea typeface="Gadugi" panose="020B0502040204020203" pitchFamily="34" charset="0"/>
              </a:rPr>
              <a:t>AŞIRI DUYARLIK</a:t>
            </a:r>
            <a:endParaRPr lang="en-US" sz="1125" spc="236" dirty="0">
              <a:latin typeface="Candara" panose="020E0502030303020204" pitchFamily="34" charset="0"/>
              <a:ea typeface="Gadugi" panose="020B0502040204020203" pitchFamily="34" charset="0"/>
            </a:endParaRPr>
          </a:p>
        </p:txBody>
      </p:sp>
      <p:grpSp>
        <p:nvGrpSpPr>
          <p:cNvPr id="11" name="Group 9"/>
          <p:cNvGrpSpPr>
            <a:grpSpLocks noChangeAspect="1"/>
          </p:cNvGrpSpPr>
          <p:nvPr/>
        </p:nvGrpSpPr>
        <p:grpSpPr>
          <a:xfrm>
            <a:off x="2953719" y="4630884"/>
            <a:ext cx="256406" cy="256406"/>
            <a:chOff x="0" y="0"/>
            <a:chExt cx="6350000" cy="6350000"/>
          </a:xfrm>
          <a:solidFill>
            <a:srgbClr val="FF6600"/>
          </a:solidFill>
        </p:grpSpPr>
        <p:sp>
          <p:nvSpPr>
            <p:cNvPr id="12" name="Freeform 10"/>
            <p:cNvSpPr/>
            <p:nvPr/>
          </p:nvSpPr>
          <p:spPr>
            <a:xfrm>
              <a:off x="-156812" y="-5088"/>
              <a:ext cx="6663624" cy="636017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grpFill/>
          </p:spPr>
        </p:sp>
      </p:grpSp>
      <p:sp>
        <p:nvSpPr>
          <p:cNvPr id="13" name="TextBox 11"/>
          <p:cNvSpPr txBox="1"/>
          <p:nvPr/>
        </p:nvSpPr>
        <p:spPr>
          <a:xfrm>
            <a:off x="1797635" y="4160856"/>
            <a:ext cx="2675442" cy="307777"/>
          </a:xfrm>
          <a:prstGeom prst="rect">
            <a:avLst/>
          </a:prstGeom>
        </p:spPr>
        <p:txBody>
          <a:bodyPr lIns="0" tIns="0" rIns="0" bIns="0" rtlCol="0" anchor="t">
            <a:spAutoFit/>
          </a:bodyPr>
          <a:lstStyle/>
          <a:p>
            <a:pPr algn="ctr">
              <a:lnSpc>
                <a:spcPts val="1170"/>
              </a:lnSpc>
            </a:pPr>
            <a:r>
              <a:rPr lang="tr-TR" sz="1125" spc="236" dirty="0">
                <a:latin typeface="Candara" panose="020E0502030303020204" pitchFamily="34" charset="0"/>
                <a:ea typeface="Gadugi" panose="020B0502040204020203" pitchFamily="34" charset="0"/>
              </a:rPr>
              <a:t>YÜKSEK DUYGUSAL FARKINDALIK</a:t>
            </a:r>
            <a:endParaRPr lang="en-US" sz="1125" spc="236" dirty="0">
              <a:latin typeface="Candara" panose="020E0502030303020204" pitchFamily="34" charset="0"/>
              <a:ea typeface="Gadugi" panose="020B0502040204020203" pitchFamily="34" charset="0"/>
            </a:endParaRPr>
          </a:p>
        </p:txBody>
      </p:sp>
      <p:grpSp>
        <p:nvGrpSpPr>
          <p:cNvPr id="14" name="Group 12"/>
          <p:cNvGrpSpPr>
            <a:grpSpLocks noChangeAspect="1"/>
          </p:cNvGrpSpPr>
          <p:nvPr/>
        </p:nvGrpSpPr>
        <p:grpSpPr>
          <a:xfrm>
            <a:off x="5881896" y="4630884"/>
            <a:ext cx="256406" cy="256406"/>
            <a:chOff x="0" y="0"/>
            <a:chExt cx="6350000" cy="6350000"/>
          </a:xfrm>
          <a:solidFill>
            <a:srgbClr val="FF6600"/>
          </a:solidFill>
        </p:grpSpPr>
        <p:sp>
          <p:nvSpPr>
            <p:cNvPr id="15" name="Freeform 13"/>
            <p:cNvSpPr/>
            <p:nvPr/>
          </p:nvSpPr>
          <p:spPr>
            <a:xfrm>
              <a:off x="-156812" y="-5088"/>
              <a:ext cx="6663624" cy="636017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grpFill/>
          </p:spPr>
        </p:sp>
      </p:grpSp>
      <p:sp>
        <p:nvSpPr>
          <p:cNvPr id="16" name="TextBox 14"/>
          <p:cNvSpPr txBox="1"/>
          <p:nvPr/>
        </p:nvSpPr>
        <p:spPr>
          <a:xfrm>
            <a:off x="4658305" y="5013150"/>
            <a:ext cx="2679707" cy="307777"/>
          </a:xfrm>
          <a:prstGeom prst="rect">
            <a:avLst/>
          </a:prstGeom>
        </p:spPr>
        <p:txBody>
          <a:bodyPr lIns="0" tIns="0" rIns="0" bIns="0" rtlCol="0" anchor="t">
            <a:spAutoFit/>
          </a:bodyPr>
          <a:lstStyle/>
          <a:p>
            <a:pPr algn="ctr">
              <a:lnSpc>
                <a:spcPts val="1170"/>
              </a:lnSpc>
            </a:pPr>
            <a:r>
              <a:rPr lang="en-US" sz="1125" spc="236" dirty="0">
                <a:latin typeface="Candara" panose="020E0502030303020204" pitchFamily="34" charset="0"/>
              </a:rPr>
              <a:t>A</a:t>
            </a:r>
            <a:r>
              <a:rPr lang="tr-TR" sz="1125" spc="236" dirty="0">
                <a:latin typeface="Candara" panose="020E0502030303020204" pitchFamily="34" charset="0"/>
              </a:rPr>
              <a:t>DALET DUYGUSU/ETİK DEĞERLER</a:t>
            </a:r>
            <a:endParaRPr lang="en-US" sz="1125" spc="236" dirty="0">
              <a:latin typeface="Candara" panose="020E0502030303020204" pitchFamily="34" charset="0"/>
            </a:endParaRPr>
          </a:p>
        </p:txBody>
      </p:sp>
      <p:grpSp>
        <p:nvGrpSpPr>
          <p:cNvPr id="17" name="Group 15"/>
          <p:cNvGrpSpPr>
            <a:grpSpLocks noChangeAspect="1"/>
          </p:cNvGrpSpPr>
          <p:nvPr/>
        </p:nvGrpSpPr>
        <p:grpSpPr>
          <a:xfrm>
            <a:off x="5873458" y="2917858"/>
            <a:ext cx="256408" cy="256406"/>
            <a:chOff x="0" y="0"/>
            <a:chExt cx="6350000" cy="6350000"/>
          </a:xfrm>
          <a:solidFill>
            <a:srgbClr val="FF6600"/>
          </a:solidFill>
        </p:grpSpPr>
        <p:sp>
          <p:nvSpPr>
            <p:cNvPr id="18" name="Freeform 16"/>
            <p:cNvSpPr/>
            <p:nvPr/>
          </p:nvSpPr>
          <p:spPr>
            <a:xfrm>
              <a:off x="-156812" y="-5088"/>
              <a:ext cx="6663624" cy="636017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grpFill/>
          </p:spPr>
        </p:sp>
      </p:grpSp>
      <p:sp>
        <p:nvSpPr>
          <p:cNvPr id="19" name="TextBox 17"/>
          <p:cNvSpPr txBox="1"/>
          <p:nvPr/>
        </p:nvSpPr>
        <p:spPr>
          <a:xfrm>
            <a:off x="4658305" y="3325437"/>
            <a:ext cx="2679707" cy="153888"/>
          </a:xfrm>
          <a:prstGeom prst="rect">
            <a:avLst/>
          </a:prstGeom>
        </p:spPr>
        <p:txBody>
          <a:bodyPr lIns="0" tIns="0" rIns="0" bIns="0" rtlCol="0" anchor="t">
            <a:spAutoFit/>
          </a:bodyPr>
          <a:lstStyle/>
          <a:p>
            <a:pPr algn="ctr">
              <a:lnSpc>
                <a:spcPts val="1170"/>
              </a:lnSpc>
            </a:pPr>
            <a:r>
              <a:rPr lang="tr-TR" sz="1125" spc="236" dirty="0">
                <a:latin typeface="Candara" panose="020E0502030303020204" pitchFamily="34" charset="0"/>
              </a:rPr>
              <a:t>YÜKSEK BEKLENTİLER</a:t>
            </a:r>
            <a:endParaRPr lang="en-US" sz="1125" spc="236" dirty="0">
              <a:latin typeface="Candara" panose="020E0502030303020204" pitchFamily="34" charset="0"/>
            </a:endParaRPr>
          </a:p>
        </p:txBody>
      </p:sp>
      <p:grpSp>
        <p:nvGrpSpPr>
          <p:cNvPr id="20" name="Group 18"/>
          <p:cNvGrpSpPr>
            <a:grpSpLocks noChangeAspect="1"/>
          </p:cNvGrpSpPr>
          <p:nvPr/>
        </p:nvGrpSpPr>
        <p:grpSpPr>
          <a:xfrm>
            <a:off x="5865020" y="3761714"/>
            <a:ext cx="256406" cy="256406"/>
            <a:chOff x="0" y="0"/>
            <a:chExt cx="6350000" cy="6350000"/>
          </a:xfrm>
          <a:solidFill>
            <a:srgbClr val="FF6600"/>
          </a:solidFill>
        </p:grpSpPr>
        <p:sp>
          <p:nvSpPr>
            <p:cNvPr id="21" name="Freeform 19"/>
            <p:cNvSpPr/>
            <p:nvPr/>
          </p:nvSpPr>
          <p:spPr>
            <a:xfrm>
              <a:off x="-156812" y="-5088"/>
              <a:ext cx="6663624" cy="6360176"/>
            </a:xfrm>
            <a:custGeom>
              <a:avLst/>
              <a:gdLst/>
              <a:ahLst/>
              <a:cxnLst/>
              <a:rect l="l" t="t" r="r" b="b"/>
              <a:pathLst>
                <a:path w="6663624" h="6360176">
                  <a:moveTo>
                    <a:pt x="3331812" y="5088"/>
                  </a:moveTo>
                  <a:lnTo>
                    <a:pt x="3331812" y="5088"/>
                  </a:lnTo>
                  <a:cubicBezTo>
                    <a:pt x="2194111" y="0"/>
                    <a:pt x="1140649" y="604036"/>
                    <a:pt x="570324" y="1588475"/>
                  </a:cubicBezTo>
                  <a:cubicBezTo>
                    <a:pt x="0" y="2572913"/>
                    <a:pt x="0" y="3787263"/>
                    <a:pt x="570324" y="4771701"/>
                  </a:cubicBezTo>
                  <a:cubicBezTo>
                    <a:pt x="1140649" y="5756140"/>
                    <a:pt x="2194111" y="6360176"/>
                    <a:pt x="3331812" y="6355088"/>
                  </a:cubicBezTo>
                  <a:cubicBezTo>
                    <a:pt x="4469513" y="6360176"/>
                    <a:pt x="5522976" y="5756140"/>
                    <a:pt x="6093300" y="4771701"/>
                  </a:cubicBezTo>
                  <a:cubicBezTo>
                    <a:pt x="6663624" y="3787263"/>
                    <a:pt x="6663624" y="2572913"/>
                    <a:pt x="6093300" y="1588475"/>
                  </a:cubicBezTo>
                  <a:cubicBezTo>
                    <a:pt x="5522976" y="604036"/>
                    <a:pt x="4469513" y="0"/>
                    <a:pt x="3331812" y="5088"/>
                  </a:cubicBezTo>
                  <a:close/>
                </a:path>
              </a:pathLst>
            </a:custGeom>
            <a:grpFill/>
          </p:spPr>
        </p:sp>
      </p:grpSp>
      <p:sp>
        <p:nvSpPr>
          <p:cNvPr id="22" name="TextBox 20"/>
          <p:cNvSpPr txBox="1"/>
          <p:nvPr/>
        </p:nvSpPr>
        <p:spPr>
          <a:xfrm>
            <a:off x="4666744" y="4186172"/>
            <a:ext cx="2679707" cy="307777"/>
          </a:xfrm>
          <a:prstGeom prst="rect">
            <a:avLst/>
          </a:prstGeom>
        </p:spPr>
        <p:txBody>
          <a:bodyPr lIns="0" tIns="0" rIns="0" bIns="0" rtlCol="0" anchor="t">
            <a:spAutoFit/>
          </a:bodyPr>
          <a:lstStyle/>
          <a:p>
            <a:pPr algn="ctr">
              <a:lnSpc>
                <a:spcPts val="1170"/>
              </a:lnSpc>
            </a:pPr>
            <a:r>
              <a:rPr lang="en-US" sz="1125" spc="236" dirty="0">
                <a:latin typeface="Candara" panose="020E0502030303020204" pitchFamily="34" charset="0"/>
              </a:rPr>
              <a:t>ANLAŞILAMAMA VE YALNIZLIK </a:t>
            </a:r>
            <a:r>
              <a:rPr lang="en-US" sz="1125" spc="236" dirty="0">
                <a:latin typeface="Candara" panose="020E0502030303020204" pitchFamily="34" charset="0"/>
              </a:rPr>
              <a:t>H</a:t>
            </a:r>
            <a:r>
              <a:rPr lang="tr-TR" sz="1125" spc="236" dirty="0">
                <a:latin typeface="Candara" panose="020E0502030303020204" pitchFamily="34" charset="0"/>
              </a:rPr>
              <a:t>İ</a:t>
            </a:r>
            <a:r>
              <a:rPr lang="en-US" sz="1125" spc="236" dirty="0">
                <a:latin typeface="Candara" panose="020E0502030303020204" pitchFamily="34" charset="0"/>
              </a:rPr>
              <a:t>SS</a:t>
            </a:r>
            <a:r>
              <a:rPr lang="tr-TR" sz="1125" spc="236" dirty="0">
                <a:latin typeface="Candara" panose="020E0502030303020204" pitchFamily="34" charset="0"/>
              </a:rPr>
              <a:t>İ</a:t>
            </a:r>
            <a:endParaRPr lang="en-US" sz="1125" spc="236" dirty="0">
              <a:latin typeface="Candara" panose="020E0502030303020204" pitchFamily="34" charset="0"/>
            </a:endParaRPr>
          </a:p>
        </p:txBody>
      </p:sp>
      <p:pic>
        <p:nvPicPr>
          <p:cNvPr id="23" name="Picture 21"/>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a:off x="3805706" y="2315479"/>
            <a:ext cx="1538632" cy="49124"/>
          </a:xfrm>
          <a:prstGeom prst="rect">
            <a:avLst/>
          </a:prstGeom>
        </p:spPr>
      </p:pic>
    </p:spTree>
    <p:extLst>
      <p:ext uri="{BB962C8B-B14F-4D97-AF65-F5344CB8AC3E}">
        <p14:creationId xmlns:p14="http://schemas.microsoft.com/office/powerpoint/2010/main" val="3149641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165227"/>
            <a:ext cx="7886700" cy="1325563"/>
          </a:xfrm>
        </p:spPr>
        <p:txBody>
          <a:bodyPr>
            <a:normAutofit/>
          </a:bodyPr>
          <a:lstStyle/>
          <a:p>
            <a:r>
              <a:rPr lang="tr-TR" sz="3600" dirty="0" smtClean="0">
                <a:solidFill>
                  <a:srgbClr val="FF6600"/>
                </a:solidFill>
              </a:rPr>
              <a:t>Sosyal Duygusal Gelişim</a:t>
            </a:r>
            <a:endParaRPr lang="tr-TR" sz="3600" dirty="0">
              <a:solidFill>
                <a:srgbClr val="FF6600"/>
              </a:solidFill>
            </a:endParaRPr>
          </a:p>
        </p:txBody>
      </p:sp>
      <p:sp>
        <p:nvSpPr>
          <p:cNvPr id="4" name="İçerik Yer Tutucusu 2"/>
          <p:cNvSpPr>
            <a:spLocks noGrp="1"/>
          </p:cNvSpPr>
          <p:nvPr>
            <p:ph idx="1"/>
          </p:nvPr>
        </p:nvSpPr>
        <p:spPr>
          <a:xfrm>
            <a:off x="828222" y="2141325"/>
            <a:ext cx="6709906" cy="3740729"/>
          </a:xfrm>
        </p:spPr>
        <p:txBody>
          <a:bodyPr>
            <a:normAutofit fontScale="55000" lnSpcReduction="20000"/>
          </a:bodyPr>
          <a:lstStyle/>
          <a:p>
            <a:pPr>
              <a:lnSpc>
                <a:spcPct val="115000"/>
              </a:lnSpc>
            </a:pPr>
            <a:r>
              <a:rPr lang="tr-TR" sz="3600" dirty="0" smtClean="0">
                <a:latin typeface="+mj-lt"/>
                <a:ea typeface="Segoe UI Historic" panose="020B0502040204020203" pitchFamily="34" charset="0"/>
                <a:cs typeface="Segoe UI Historic" panose="020B0502040204020203" pitchFamily="34" charset="0"/>
              </a:rPr>
              <a:t>Kendinden ve karşısındakinden yüksek beklenti</a:t>
            </a:r>
          </a:p>
          <a:p>
            <a:pPr>
              <a:lnSpc>
                <a:spcPct val="115000"/>
              </a:lnSpc>
            </a:pPr>
            <a:r>
              <a:rPr lang="tr-TR" sz="3600" dirty="0" smtClean="0">
                <a:latin typeface="+mj-lt"/>
                <a:ea typeface="Segoe UI Historic" panose="020B0502040204020203" pitchFamily="34" charset="0"/>
                <a:cs typeface="Segoe UI Historic" panose="020B0502040204020203" pitchFamily="34" charset="0"/>
              </a:rPr>
              <a:t>Mükemmeliyetçilik</a:t>
            </a:r>
            <a:endParaRPr lang="tr-TR" sz="3600" dirty="0">
              <a:latin typeface="+mj-lt"/>
              <a:ea typeface="Segoe UI Historic" panose="020B0502040204020203" pitchFamily="34" charset="0"/>
              <a:cs typeface="Segoe UI Historic" panose="020B0502040204020203" pitchFamily="34" charset="0"/>
            </a:endParaRPr>
          </a:p>
          <a:p>
            <a:pPr>
              <a:lnSpc>
                <a:spcPct val="115000"/>
              </a:lnSpc>
            </a:pPr>
            <a:r>
              <a:rPr lang="tr-TR" sz="3600" dirty="0" smtClean="0">
                <a:latin typeface="+mj-lt"/>
                <a:ea typeface="Segoe UI Historic" panose="020B0502040204020203" pitchFamily="34" charset="0"/>
                <a:cs typeface="Segoe UI Historic" panose="020B0502040204020203" pitchFamily="34" charset="0"/>
              </a:rPr>
              <a:t>Hata </a:t>
            </a:r>
            <a:r>
              <a:rPr lang="tr-TR" sz="3600" dirty="0">
                <a:latin typeface="+mj-lt"/>
                <a:ea typeface="Segoe UI Historic" panose="020B0502040204020203" pitchFamily="34" charset="0"/>
                <a:cs typeface="Segoe UI Historic" panose="020B0502040204020203" pitchFamily="34" charset="0"/>
              </a:rPr>
              <a:t>yapma </a:t>
            </a:r>
            <a:r>
              <a:rPr lang="tr-TR" sz="3600" dirty="0" smtClean="0">
                <a:latin typeface="+mj-lt"/>
                <a:ea typeface="Segoe UI Historic" panose="020B0502040204020203" pitchFamily="34" charset="0"/>
                <a:cs typeface="Segoe UI Historic" panose="020B0502040204020203" pitchFamily="34" charset="0"/>
              </a:rPr>
              <a:t>korkusu</a:t>
            </a:r>
          </a:p>
          <a:p>
            <a:pPr>
              <a:lnSpc>
                <a:spcPct val="115000"/>
              </a:lnSpc>
            </a:pPr>
            <a:r>
              <a:rPr lang="tr-TR" sz="3600" dirty="0">
                <a:latin typeface="+mj-lt"/>
                <a:ea typeface="Segoe UI Historic" panose="020B0502040204020203" pitchFamily="34" charset="0"/>
                <a:cs typeface="Segoe UI Historic" panose="020B0502040204020203" pitchFamily="34" charset="0"/>
              </a:rPr>
              <a:t>Grup çalışmasını yavaş bulma</a:t>
            </a:r>
          </a:p>
          <a:p>
            <a:pPr>
              <a:lnSpc>
                <a:spcPct val="115000"/>
              </a:lnSpc>
            </a:pPr>
            <a:r>
              <a:rPr lang="tr-TR" sz="3600" dirty="0">
                <a:latin typeface="+mj-lt"/>
                <a:ea typeface="Segoe UI Historic" panose="020B0502040204020203" pitchFamily="34" charset="0"/>
                <a:cs typeface="Segoe UI Historic" panose="020B0502040204020203" pitchFamily="34" charset="0"/>
              </a:rPr>
              <a:t>Bazen yalnız oynamayı ve çalışmayı tercih etme</a:t>
            </a:r>
          </a:p>
          <a:p>
            <a:pPr>
              <a:lnSpc>
                <a:spcPct val="115000"/>
              </a:lnSpc>
            </a:pPr>
            <a:r>
              <a:rPr lang="tr-TR" sz="3600" dirty="0">
                <a:latin typeface="+mj-lt"/>
                <a:ea typeface="Segoe UI Historic" panose="020B0502040204020203" pitchFamily="34" charset="0"/>
                <a:cs typeface="Segoe UI Historic" panose="020B0502040204020203" pitchFamily="34" charset="0"/>
              </a:rPr>
              <a:t>Büyük çocuklarla ve yetişkinlerle birlikte olmaktan </a:t>
            </a:r>
            <a:r>
              <a:rPr lang="tr-TR" sz="3600" dirty="0" smtClean="0">
                <a:latin typeface="+mj-lt"/>
                <a:ea typeface="Segoe UI Historic" panose="020B0502040204020203" pitchFamily="34" charset="0"/>
                <a:cs typeface="Segoe UI Historic" panose="020B0502040204020203" pitchFamily="34" charset="0"/>
              </a:rPr>
              <a:t>hoşlanma</a:t>
            </a:r>
          </a:p>
          <a:p>
            <a:pPr>
              <a:lnSpc>
                <a:spcPct val="115000"/>
              </a:lnSpc>
            </a:pPr>
            <a:r>
              <a:rPr lang="tr-TR" sz="3600" dirty="0">
                <a:latin typeface="+mj-lt"/>
                <a:ea typeface="Segoe UI Historic" panose="020B0502040204020203" pitchFamily="34" charset="0"/>
                <a:cs typeface="Segoe UI Historic" panose="020B0502040204020203" pitchFamily="34" charset="0"/>
              </a:rPr>
              <a:t>Kendini beğenmiş, ukala ve kibirli olarak algılanma, dışlanma</a:t>
            </a:r>
          </a:p>
          <a:p>
            <a:pPr>
              <a:lnSpc>
                <a:spcPct val="115000"/>
              </a:lnSpc>
            </a:pPr>
            <a:r>
              <a:rPr lang="tr-TR" sz="3600" dirty="0">
                <a:latin typeface="+mj-lt"/>
                <a:ea typeface="Segoe UI Historic" panose="020B0502040204020203" pitchFamily="34" charset="0"/>
                <a:cs typeface="Segoe UI Historic" panose="020B0502040204020203" pitchFamily="34" charset="0"/>
              </a:rPr>
              <a:t>Ahlaki duyarlılık, adalet duygusu</a:t>
            </a:r>
          </a:p>
          <a:p>
            <a:pPr>
              <a:lnSpc>
                <a:spcPct val="115000"/>
              </a:lnSpc>
            </a:pPr>
            <a:r>
              <a:rPr lang="it-IT" sz="3600" dirty="0">
                <a:latin typeface="+mj-lt"/>
                <a:ea typeface="Segoe UI Historic" panose="020B0502040204020203" pitchFamily="34" charset="0"/>
                <a:cs typeface="Segoe UI Historic" panose="020B0502040204020203" pitchFamily="34" charset="0"/>
              </a:rPr>
              <a:t>İleri dil becerisi / espri yapma</a:t>
            </a:r>
          </a:p>
          <a:p>
            <a:pPr>
              <a:lnSpc>
                <a:spcPct val="115000"/>
              </a:lnSpc>
            </a:pPr>
            <a:endParaRPr lang="tr-TR" dirty="0">
              <a:latin typeface="Times New Roman"/>
              <a:ea typeface="Calibri"/>
            </a:endParaRPr>
          </a:p>
        </p:txBody>
      </p:sp>
    </p:spTree>
    <p:extLst>
      <p:ext uri="{BB962C8B-B14F-4D97-AF65-F5344CB8AC3E}">
        <p14:creationId xmlns:p14="http://schemas.microsoft.com/office/powerpoint/2010/main" val="2456953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191605"/>
            <a:ext cx="7886700" cy="1325563"/>
          </a:xfrm>
        </p:spPr>
        <p:txBody>
          <a:bodyPr>
            <a:normAutofit/>
          </a:bodyPr>
          <a:lstStyle/>
          <a:p>
            <a:r>
              <a:rPr lang="tr-TR" sz="3600" dirty="0">
                <a:solidFill>
                  <a:srgbClr val="FF6600"/>
                </a:solidFill>
              </a:rPr>
              <a:t>Sosyal Duygusal Gelişim</a:t>
            </a:r>
          </a:p>
        </p:txBody>
      </p:sp>
      <p:sp>
        <p:nvSpPr>
          <p:cNvPr id="4" name="İçerik Yer Tutucusu 2"/>
          <p:cNvSpPr>
            <a:spLocks noGrp="1"/>
          </p:cNvSpPr>
          <p:nvPr>
            <p:ph idx="1"/>
          </p:nvPr>
        </p:nvSpPr>
        <p:spPr>
          <a:xfrm>
            <a:off x="628650" y="2317995"/>
            <a:ext cx="7886700" cy="4351338"/>
          </a:xfrm>
        </p:spPr>
        <p:txBody>
          <a:bodyPr>
            <a:normAutofit/>
          </a:bodyPr>
          <a:lstStyle/>
          <a:p>
            <a:pPr>
              <a:lnSpc>
                <a:spcPct val="115000"/>
              </a:lnSpc>
            </a:pPr>
            <a:r>
              <a:rPr lang="tr-TR" sz="2000" dirty="0">
                <a:latin typeface="+mj-lt"/>
                <a:ea typeface="Calibri"/>
              </a:rPr>
              <a:t>Tekrarlayan görevleri sürdürmeme</a:t>
            </a:r>
          </a:p>
          <a:p>
            <a:pPr>
              <a:lnSpc>
                <a:spcPct val="115000"/>
              </a:lnSpc>
            </a:pPr>
            <a:r>
              <a:rPr lang="tr-TR" sz="2000" dirty="0">
                <a:latin typeface="+mj-lt"/>
                <a:ea typeface="Calibri"/>
              </a:rPr>
              <a:t>Tek düze etkinliklerden sıkılma</a:t>
            </a:r>
          </a:p>
          <a:p>
            <a:pPr>
              <a:lnSpc>
                <a:spcPct val="115000"/>
              </a:lnSpc>
            </a:pPr>
            <a:r>
              <a:rPr lang="tr-TR" sz="2000" dirty="0">
                <a:latin typeface="+mj-lt"/>
                <a:ea typeface="Calibri"/>
              </a:rPr>
              <a:t>Rutin ödevlerden kaçınma</a:t>
            </a:r>
          </a:p>
          <a:p>
            <a:pPr>
              <a:lnSpc>
                <a:spcPct val="115000"/>
              </a:lnSpc>
            </a:pPr>
            <a:r>
              <a:rPr lang="tr-TR" sz="2000" dirty="0" smtClean="0">
                <a:latin typeface="+mj-lt"/>
                <a:ea typeface="Calibri"/>
              </a:rPr>
              <a:t>Yeniliklere </a:t>
            </a:r>
            <a:r>
              <a:rPr lang="tr-TR" sz="2000" dirty="0">
                <a:latin typeface="+mj-lt"/>
                <a:ea typeface="Calibri"/>
              </a:rPr>
              <a:t>açık </a:t>
            </a:r>
            <a:r>
              <a:rPr lang="tr-TR" sz="2000" dirty="0" smtClean="0">
                <a:latin typeface="+mj-lt"/>
                <a:ea typeface="Calibri"/>
              </a:rPr>
              <a:t>olma</a:t>
            </a:r>
          </a:p>
          <a:p>
            <a:pPr>
              <a:lnSpc>
                <a:spcPct val="115000"/>
              </a:lnSpc>
            </a:pPr>
            <a:r>
              <a:rPr lang="tr-TR" sz="2000" dirty="0">
                <a:latin typeface="+mj-lt"/>
                <a:ea typeface="Calibri"/>
              </a:rPr>
              <a:t>Her zaman ön planda olma ve takdir edilmeyi bekleme</a:t>
            </a:r>
          </a:p>
          <a:p>
            <a:pPr>
              <a:lnSpc>
                <a:spcPct val="115000"/>
              </a:lnSpc>
            </a:pPr>
            <a:r>
              <a:rPr lang="tr-TR" sz="2000" dirty="0" smtClean="0">
                <a:latin typeface="+mj-lt"/>
                <a:ea typeface="Calibri"/>
              </a:rPr>
              <a:t>Çevrenin </a:t>
            </a:r>
            <a:r>
              <a:rPr lang="tr-TR" sz="2000" dirty="0">
                <a:latin typeface="+mj-lt"/>
                <a:ea typeface="Calibri"/>
              </a:rPr>
              <a:t>çocuğa uyum </a:t>
            </a:r>
            <a:r>
              <a:rPr lang="tr-TR" sz="2000" dirty="0">
                <a:latin typeface="+mj-lt"/>
                <a:ea typeface="Calibri"/>
              </a:rPr>
              <a:t>sağlayamaması </a:t>
            </a:r>
            <a:endParaRPr lang="tr-TR" sz="2000" dirty="0">
              <a:latin typeface="+mj-lt"/>
              <a:ea typeface="Calibri"/>
            </a:endParaRPr>
          </a:p>
          <a:p>
            <a:pPr>
              <a:lnSpc>
                <a:spcPct val="115000"/>
              </a:lnSpc>
            </a:pPr>
            <a:r>
              <a:rPr lang="tr-TR" sz="2000" dirty="0">
                <a:latin typeface="+mj-lt"/>
                <a:ea typeface="Calibri"/>
              </a:rPr>
              <a:t>Çevrenin yüksek beklentisi</a:t>
            </a:r>
          </a:p>
          <a:p>
            <a:pPr>
              <a:lnSpc>
                <a:spcPct val="115000"/>
              </a:lnSpc>
            </a:pPr>
            <a:r>
              <a:rPr lang="tr-TR" sz="2000" dirty="0">
                <a:latin typeface="+mj-lt"/>
                <a:ea typeface="Calibri"/>
              </a:rPr>
              <a:t>Kendi potansiyellerini </a:t>
            </a:r>
            <a:r>
              <a:rPr lang="tr-TR" sz="2000" dirty="0" smtClean="0">
                <a:latin typeface="+mj-lt"/>
                <a:ea typeface="Calibri"/>
              </a:rPr>
              <a:t>bastırma</a:t>
            </a:r>
            <a:endParaRPr lang="tr-TR" sz="2000" dirty="0">
              <a:latin typeface="+mj-lt"/>
              <a:ea typeface="Calibri"/>
            </a:endParaRPr>
          </a:p>
        </p:txBody>
      </p:sp>
    </p:spTree>
    <p:extLst>
      <p:ext uri="{BB962C8B-B14F-4D97-AF65-F5344CB8AC3E}">
        <p14:creationId xmlns:p14="http://schemas.microsoft.com/office/powerpoint/2010/main" val="3617679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420197"/>
            <a:ext cx="7886700" cy="1325563"/>
          </a:xfrm>
        </p:spPr>
        <p:txBody>
          <a:bodyPr>
            <a:normAutofit/>
          </a:bodyPr>
          <a:lstStyle/>
          <a:p>
            <a:r>
              <a:rPr lang="tr-TR" sz="3600" dirty="0">
                <a:solidFill>
                  <a:srgbClr val="FF6600"/>
                </a:solidFill>
              </a:rPr>
              <a:t>Sosyal Duygusal Gelişim</a:t>
            </a:r>
          </a:p>
        </p:txBody>
      </p:sp>
      <p:sp>
        <p:nvSpPr>
          <p:cNvPr id="4" name="İçerik Yer Tutucusu 2"/>
          <p:cNvSpPr>
            <a:spLocks noGrp="1"/>
          </p:cNvSpPr>
          <p:nvPr>
            <p:ph idx="1"/>
          </p:nvPr>
        </p:nvSpPr>
        <p:spPr>
          <a:xfrm>
            <a:off x="628650" y="2652098"/>
            <a:ext cx="7886700" cy="4351338"/>
          </a:xfrm>
        </p:spPr>
        <p:txBody>
          <a:bodyPr/>
          <a:lstStyle/>
          <a:p>
            <a:pPr>
              <a:lnSpc>
                <a:spcPct val="115000"/>
              </a:lnSpc>
            </a:pPr>
            <a:r>
              <a:rPr lang="tr-TR" sz="2200" dirty="0">
                <a:latin typeface="+mj-lt"/>
              </a:rPr>
              <a:t>Otorite ile çatışma eğilimleri </a:t>
            </a:r>
            <a:r>
              <a:rPr lang="tr-TR" sz="2200" dirty="0" smtClean="0">
                <a:latin typeface="+mj-lt"/>
              </a:rPr>
              <a:t>vardır</a:t>
            </a:r>
            <a:endParaRPr lang="tr-TR" sz="2200" dirty="0">
              <a:latin typeface="+mj-lt"/>
            </a:endParaRPr>
          </a:p>
          <a:p>
            <a:pPr>
              <a:lnSpc>
                <a:spcPct val="115000"/>
              </a:lnSpc>
            </a:pPr>
            <a:r>
              <a:rPr lang="tr-TR" sz="2200" dirty="0">
                <a:latin typeface="+mj-lt"/>
              </a:rPr>
              <a:t>Kendilerine bir şeylerin dayatılmasından </a:t>
            </a:r>
            <a:r>
              <a:rPr lang="tr-TR" sz="2200" dirty="0" smtClean="0">
                <a:latin typeface="+mj-lt"/>
              </a:rPr>
              <a:t>hoşlanmazlar</a:t>
            </a:r>
            <a:endParaRPr lang="tr-TR" sz="2200" dirty="0">
              <a:latin typeface="+mj-lt"/>
            </a:endParaRPr>
          </a:p>
          <a:p>
            <a:pPr>
              <a:lnSpc>
                <a:spcPct val="115000"/>
              </a:lnSpc>
            </a:pPr>
            <a:r>
              <a:rPr lang="tr-TR" sz="2200" dirty="0">
                <a:latin typeface="+mj-lt"/>
              </a:rPr>
              <a:t>Katı kurallardan </a:t>
            </a:r>
            <a:r>
              <a:rPr lang="tr-TR" sz="2200" dirty="0" smtClean="0">
                <a:latin typeface="+mj-lt"/>
              </a:rPr>
              <a:t>hoşlanmazlar</a:t>
            </a:r>
            <a:endParaRPr lang="tr-TR" sz="2200" dirty="0">
              <a:latin typeface="+mj-lt"/>
            </a:endParaRPr>
          </a:p>
          <a:p>
            <a:pPr>
              <a:lnSpc>
                <a:spcPct val="115000"/>
              </a:lnSpc>
            </a:pPr>
            <a:r>
              <a:rPr lang="tr-TR" sz="2200" dirty="0" smtClean="0">
                <a:latin typeface="+mj-lt"/>
              </a:rPr>
              <a:t>Yönetmeyi/yönlendirmeyi </a:t>
            </a:r>
            <a:r>
              <a:rPr lang="tr-TR" sz="2200" dirty="0" smtClean="0">
                <a:latin typeface="+mj-lt"/>
              </a:rPr>
              <a:t>sever</a:t>
            </a:r>
            <a:r>
              <a:rPr lang="tr-TR" sz="2200" dirty="0" smtClean="0">
                <a:latin typeface="+mj-lt"/>
              </a:rPr>
              <a:t>ler</a:t>
            </a:r>
            <a:endParaRPr lang="tr-TR" sz="2200" dirty="0">
              <a:latin typeface="+mj-lt"/>
            </a:endParaRPr>
          </a:p>
        </p:txBody>
      </p:sp>
    </p:spTree>
    <p:extLst>
      <p:ext uri="{BB962C8B-B14F-4D97-AF65-F5344CB8AC3E}">
        <p14:creationId xmlns:p14="http://schemas.microsoft.com/office/powerpoint/2010/main" val="4115976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209192"/>
            <a:ext cx="7886700" cy="1325563"/>
          </a:xfrm>
        </p:spPr>
        <p:txBody>
          <a:bodyPr>
            <a:normAutofit/>
          </a:bodyPr>
          <a:lstStyle/>
          <a:p>
            <a:r>
              <a:rPr lang="tr-TR" sz="3600" dirty="0" smtClean="0">
                <a:solidFill>
                  <a:srgbClr val="FF6600"/>
                </a:solidFill>
              </a:rPr>
              <a:t>ÖNEMLİ</a:t>
            </a:r>
            <a:endParaRPr lang="tr-TR" sz="3600" dirty="0">
              <a:solidFill>
                <a:srgbClr val="FF6600"/>
              </a:solidFill>
            </a:endParaRPr>
          </a:p>
        </p:txBody>
      </p:sp>
      <p:sp>
        <p:nvSpPr>
          <p:cNvPr id="4" name="İçerik Yer Tutucusu 2"/>
          <p:cNvSpPr>
            <a:spLocks noGrp="1"/>
          </p:cNvSpPr>
          <p:nvPr>
            <p:ph idx="1"/>
          </p:nvPr>
        </p:nvSpPr>
        <p:spPr>
          <a:xfrm>
            <a:off x="628650" y="2309206"/>
            <a:ext cx="7886700" cy="4351338"/>
          </a:xfrm>
        </p:spPr>
        <p:txBody>
          <a:bodyPr>
            <a:noAutofit/>
          </a:bodyPr>
          <a:lstStyle/>
          <a:p>
            <a:pPr>
              <a:buFont typeface="Arial" panose="020B0604020202020204" pitchFamily="34" charset="0"/>
              <a:buChar char="•"/>
            </a:pPr>
            <a:r>
              <a:rPr lang="tr-TR" sz="2000" dirty="0">
                <a:latin typeface="+mj-lt"/>
                <a:cs typeface="Arial" panose="020B0604020202020204" pitchFamily="34" charset="0"/>
              </a:rPr>
              <a:t>Özel yetenekli bir çocukta öne çıkan bir özellik, bir başka özel çocukta hiç görülmeyebilir. </a:t>
            </a:r>
          </a:p>
          <a:p>
            <a:pPr>
              <a:buFont typeface="Arial" panose="020B0604020202020204" pitchFamily="34" charset="0"/>
              <a:buChar char="•"/>
            </a:pPr>
            <a:endParaRPr lang="tr-TR" sz="800" dirty="0">
              <a:latin typeface="+mj-lt"/>
              <a:cs typeface="Arial" panose="020B0604020202020204" pitchFamily="34" charset="0"/>
            </a:endParaRPr>
          </a:p>
          <a:p>
            <a:pPr>
              <a:buFont typeface="Arial" panose="020B0604020202020204" pitchFamily="34" charset="0"/>
              <a:buChar char="•"/>
            </a:pPr>
            <a:r>
              <a:rPr lang="tr-TR" sz="2000" u="sng" dirty="0">
                <a:latin typeface="+mj-lt"/>
                <a:cs typeface="Arial" panose="020B0604020202020204" pitchFamily="34" charset="0"/>
              </a:rPr>
              <a:t>Bireysel farklılıklar</a:t>
            </a:r>
            <a:r>
              <a:rPr lang="tr-TR" sz="2000" dirty="0">
                <a:latin typeface="+mj-lt"/>
                <a:cs typeface="Arial" panose="020B0604020202020204" pitchFamily="34" charset="0"/>
              </a:rPr>
              <a:t> gözden kaçmaması gereken çok önemli bir noktadır. </a:t>
            </a:r>
          </a:p>
          <a:p>
            <a:pPr>
              <a:buFont typeface="Arial" panose="020B0604020202020204" pitchFamily="34" charset="0"/>
              <a:buChar char="•"/>
            </a:pPr>
            <a:endParaRPr lang="tr-TR" sz="800" dirty="0">
              <a:latin typeface="+mj-lt"/>
              <a:cs typeface="Arial" panose="020B0604020202020204" pitchFamily="34" charset="0"/>
            </a:endParaRPr>
          </a:p>
          <a:p>
            <a:pPr>
              <a:buFont typeface="Arial" panose="020B0604020202020204" pitchFamily="34" charset="0"/>
              <a:buChar char="•"/>
            </a:pPr>
            <a:r>
              <a:rPr lang="tr-TR" sz="2000" dirty="0">
                <a:latin typeface="+mj-lt"/>
                <a:cs typeface="Arial" panose="020B0604020202020204" pitchFamily="34" charset="0"/>
              </a:rPr>
              <a:t>Özel yetenekli çocuklarda gözlemlenen özellikler tüm çocuklarda </a:t>
            </a:r>
            <a:r>
              <a:rPr lang="tr-TR" sz="2000" u="sng" dirty="0">
                <a:latin typeface="+mj-lt"/>
                <a:cs typeface="Arial" panose="020B0604020202020204" pitchFamily="34" charset="0"/>
              </a:rPr>
              <a:t>belli ölçülerde</a:t>
            </a:r>
            <a:r>
              <a:rPr lang="tr-TR" sz="2000" dirty="0">
                <a:latin typeface="+mj-lt"/>
                <a:cs typeface="Arial" panose="020B0604020202020204" pitchFamily="34" charset="0"/>
              </a:rPr>
              <a:t> gözlemlenebilen özelliklerdir. </a:t>
            </a:r>
          </a:p>
          <a:p>
            <a:pPr>
              <a:buFont typeface="Arial" panose="020B0604020202020204" pitchFamily="34" charset="0"/>
              <a:buChar char="•"/>
            </a:pPr>
            <a:endParaRPr lang="tr-TR" sz="800" dirty="0">
              <a:latin typeface="+mj-lt"/>
              <a:cs typeface="Arial" panose="020B0604020202020204" pitchFamily="34" charset="0"/>
            </a:endParaRPr>
          </a:p>
          <a:p>
            <a:pPr>
              <a:buFont typeface="Arial" panose="020B0604020202020204" pitchFamily="34" charset="0"/>
              <a:buChar char="•"/>
            </a:pPr>
            <a:r>
              <a:rPr lang="tr-TR" sz="2000" dirty="0">
                <a:latin typeface="+mj-lt"/>
                <a:cs typeface="Arial" panose="020B0604020202020204" pitchFamily="34" charset="0"/>
              </a:rPr>
              <a:t>Özel yeteneğin bir göstergesi olabilmesi için </a:t>
            </a:r>
          </a:p>
          <a:p>
            <a:pPr lvl="1"/>
            <a:r>
              <a:rPr lang="tr-TR" sz="1800" dirty="0">
                <a:latin typeface="+mj-lt"/>
                <a:cs typeface="Arial" panose="020B0604020202020204" pitchFamily="34" charset="0"/>
              </a:rPr>
              <a:t>Bu özelliklerden birçoğunun ilgili yaş grubunun doğal olarak gösterdiği ölçülerin üzerinde bir düzeyde çocukta gözleniyor olması gerekmektedir</a:t>
            </a:r>
            <a:r>
              <a:rPr lang="tr-TR" sz="1800" dirty="0">
                <a:latin typeface="+mj-lt"/>
                <a:cs typeface="Arial" panose="020B0604020202020204" pitchFamily="34" charset="0"/>
              </a:rPr>
              <a:t>.</a:t>
            </a:r>
            <a:endParaRPr lang="tr-TR" sz="1800" dirty="0">
              <a:latin typeface="+mj-lt"/>
              <a:cs typeface="Arial" panose="020B0604020202020204" pitchFamily="34" charset="0"/>
            </a:endParaRPr>
          </a:p>
        </p:txBody>
      </p:sp>
    </p:spTree>
    <p:extLst>
      <p:ext uri="{BB962C8B-B14F-4D97-AF65-F5344CB8AC3E}">
        <p14:creationId xmlns:p14="http://schemas.microsoft.com/office/powerpoint/2010/main" val="4126150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İçerik Yer Tutucusu 2"/>
          <p:cNvSpPr>
            <a:spLocks noGrp="1"/>
          </p:cNvSpPr>
          <p:nvPr>
            <p:ph idx="1"/>
          </p:nvPr>
        </p:nvSpPr>
        <p:spPr>
          <a:xfrm>
            <a:off x="628650" y="2203695"/>
            <a:ext cx="7886700" cy="4351338"/>
          </a:xfrm>
        </p:spPr>
        <p:txBody>
          <a:bodyPr/>
          <a:lstStyle/>
          <a:p>
            <a:r>
              <a:rPr lang="tr-TR" dirty="0"/>
              <a:t>Özel </a:t>
            </a:r>
            <a:r>
              <a:rPr lang="tr-TR" dirty="0" smtClean="0"/>
              <a:t>yeteneklilerde mükemmeliyetçilik</a:t>
            </a:r>
            <a:endParaRPr lang="tr-TR" dirty="0"/>
          </a:p>
          <a:p>
            <a:r>
              <a:rPr lang="tr-TR" dirty="0" smtClean="0"/>
              <a:t>Duygu </a:t>
            </a:r>
            <a:r>
              <a:rPr lang="tr-TR" dirty="0" smtClean="0"/>
              <a:t>düzenleme becerisi</a:t>
            </a:r>
          </a:p>
          <a:p>
            <a:r>
              <a:rPr lang="tr-TR" dirty="0" smtClean="0"/>
              <a:t>Ders çalışma becerileri</a:t>
            </a:r>
          </a:p>
          <a:p>
            <a:r>
              <a:rPr lang="tr-TR" dirty="0" smtClean="0"/>
              <a:t>Cinsiyet farkları</a:t>
            </a:r>
            <a:endParaRPr lang="tr-TR" dirty="0"/>
          </a:p>
        </p:txBody>
      </p:sp>
    </p:spTree>
    <p:extLst>
      <p:ext uri="{BB962C8B-B14F-4D97-AF65-F5344CB8AC3E}">
        <p14:creationId xmlns:p14="http://schemas.microsoft.com/office/powerpoint/2010/main" val="4209972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279533"/>
            <a:ext cx="7886700" cy="1325563"/>
          </a:xfrm>
        </p:spPr>
        <p:txBody>
          <a:bodyPr/>
          <a:lstStyle/>
          <a:p>
            <a:r>
              <a:rPr lang="tr-TR" sz="2100" dirty="0">
                <a:solidFill>
                  <a:srgbClr val="FF6600"/>
                </a:solidFill>
              </a:rPr>
              <a:t>ETKİNLİK</a:t>
            </a:r>
            <a:endParaRPr lang="tr-TR" sz="2100" dirty="0">
              <a:solidFill>
                <a:srgbClr val="FF6600"/>
              </a:solidFill>
            </a:endParaRPr>
          </a:p>
        </p:txBody>
      </p:sp>
      <p:sp>
        <p:nvSpPr>
          <p:cNvPr id="4" name="İçerik Yer Tutucusu 2"/>
          <p:cNvSpPr>
            <a:spLocks noGrp="1"/>
          </p:cNvSpPr>
          <p:nvPr>
            <p:ph idx="1"/>
          </p:nvPr>
        </p:nvSpPr>
        <p:spPr>
          <a:xfrm>
            <a:off x="827485" y="2651922"/>
            <a:ext cx="7501869" cy="3146611"/>
          </a:xfrm>
        </p:spPr>
        <p:txBody>
          <a:bodyPr/>
          <a:lstStyle/>
          <a:p>
            <a:pPr marL="0" indent="0" algn="ctr">
              <a:buNone/>
            </a:pPr>
            <a:endParaRPr lang="tr-TR" sz="3000" dirty="0">
              <a:solidFill>
                <a:srgbClr val="FF6600"/>
              </a:solidFill>
            </a:endParaRPr>
          </a:p>
          <a:p>
            <a:pPr marL="0" indent="0" algn="ctr">
              <a:buNone/>
            </a:pPr>
            <a:r>
              <a:rPr lang="tr-TR" sz="3000" dirty="0">
                <a:solidFill>
                  <a:srgbClr val="FF6600"/>
                </a:solidFill>
              </a:rPr>
              <a:t>TATİLE GİDERKEN YANIMA ….</a:t>
            </a:r>
          </a:p>
          <a:p>
            <a:endParaRPr lang="tr-TR" dirty="0"/>
          </a:p>
        </p:txBody>
      </p:sp>
    </p:spTree>
    <p:extLst>
      <p:ext uri="{BB962C8B-B14F-4D97-AF65-F5344CB8AC3E}">
        <p14:creationId xmlns:p14="http://schemas.microsoft.com/office/powerpoint/2010/main" val="636600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483850" y="1464876"/>
            <a:ext cx="7053542" cy="1050398"/>
          </a:xfrm>
        </p:spPr>
        <p:txBody>
          <a:bodyPr/>
          <a:lstStyle/>
          <a:p>
            <a:r>
              <a:rPr lang="tr-TR" dirty="0" smtClean="0"/>
              <a:t>Genel Akış</a:t>
            </a:r>
            <a:endParaRPr lang="tr-TR" dirty="0"/>
          </a:p>
        </p:txBody>
      </p:sp>
      <p:sp>
        <p:nvSpPr>
          <p:cNvPr id="4" name="İçerik Yer Tutucusu 2"/>
          <p:cNvSpPr>
            <a:spLocks noGrp="1"/>
          </p:cNvSpPr>
          <p:nvPr>
            <p:ph idx="1"/>
          </p:nvPr>
        </p:nvSpPr>
        <p:spPr>
          <a:xfrm>
            <a:off x="483850" y="2506662"/>
            <a:ext cx="7886700" cy="4351338"/>
          </a:xfrm>
        </p:spPr>
        <p:txBody>
          <a:bodyPr/>
          <a:lstStyle/>
          <a:p>
            <a:pPr>
              <a:buFont typeface="Arial" panose="020B0604020202020204" pitchFamily="34" charset="0"/>
              <a:buChar char="•"/>
            </a:pPr>
            <a:r>
              <a:rPr lang="tr-TR" sz="1800" dirty="0" smtClean="0"/>
              <a:t>Zeka Nedir?</a:t>
            </a:r>
          </a:p>
          <a:p>
            <a:pPr>
              <a:buFont typeface="Arial" panose="020B0604020202020204" pitchFamily="34" charset="0"/>
              <a:buChar char="•"/>
            </a:pPr>
            <a:r>
              <a:rPr lang="tr-TR" sz="1800" dirty="0" smtClean="0"/>
              <a:t>Özel Yetenekli Öğrenci</a:t>
            </a:r>
          </a:p>
          <a:p>
            <a:pPr>
              <a:buFont typeface="Arial" panose="020B0604020202020204" pitchFamily="34" charset="0"/>
              <a:buChar char="•"/>
            </a:pPr>
            <a:r>
              <a:rPr lang="tr-TR" sz="1800" dirty="0"/>
              <a:t>Türkiye’de Tanılama Sistemi ve </a:t>
            </a:r>
            <a:r>
              <a:rPr lang="tr-TR" sz="1800" dirty="0" smtClean="0"/>
              <a:t>Bilsem</a:t>
            </a:r>
          </a:p>
          <a:p>
            <a:pPr>
              <a:buFont typeface="Arial" panose="020B0604020202020204" pitchFamily="34" charset="0"/>
              <a:buChar char="•"/>
            </a:pPr>
            <a:r>
              <a:rPr lang="tr-TR" sz="1800" dirty="0"/>
              <a:t>Özel Yetenekli Öğrencilerin </a:t>
            </a:r>
            <a:r>
              <a:rPr lang="tr-TR" sz="1800" dirty="0" smtClean="0"/>
              <a:t>Bilişsel Özellikleri</a:t>
            </a:r>
          </a:p>
          <a:p>
            <a:pPr>
              <a:buFont typeface="Arial" panose="020B0604020202020204" pitchFamily="34" charset="0"/>
              <a:buChar char="•"/>
            </a:pPr>
            <a:r>
              <a:rPr lang="tr-TR" sz="1800" dirty="0"/>
              <a:t>Özel Yetenekli Öğrencilerin </a:t>
            </a:r>
            <a:r>
              <a:rPr lang="tr-TR" sz="1800" dirty="0" smtClean="0"/>
              <a:t>Sosyal Duygusal Özellikleri</a:t>
            </a:r>
          </a:p>
          <a:p>
            <a:pPr>
              <a:buFont typeface="Arial" panose="020B0604020202020204" pitchFamily="34" charset="0"/>
              <a:buChar char="•"/>
            </a:pPr>
            <a:r>
              <a:rPr lang="tr-TR" sz="1800" dirty="0" smtClean="0"/>
              <a:t>Özel Yetenekli Öğrencilerin Öğretmenlerinin Özellikleri</a:t>
            </a:r>
          </a:p>
          <a:p>
            <a:pPr>
              <a:buFont typeface="Arial" panose="020B0604020202020204" pitchFamily="34" charset="0"/>
              <a:buChar char="•"/>
            </a:pPr>
            <a:r>
              <a:rPr lang="tr-TR" sz="1800" dirty="0" smtClean="0"/>
              <a:t>Doğru Bilinen Yanlışlar</a:t>
            </a:r>
          </a:p>
          <a:p>
            <a:endParaRPr lang="tr-TR" dirty="0"/>
          </a:p>
        </p:txBody>
      </p:sp>
    </p:spTree>
    <p:extLst>
      <p:ext uri="{BB962C8B-B14F-4D97-AF65-F5344CB8AC3E}">
        <p14:creationId xmlns:p14="http://schemas.microsoft.com/office/powerpoint/2010/main" val="2102756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ikdörtgen 1"/>
          <p:cNvSpPr/>
          <p:nvPr/>
        </p:nvSpPr>
        <p:spPr>
          <a:xfrm>
            <a:off x="1762857" y="2587006"/>
            <a:ext cx="5618285" cy="1477328"/>
          </a:xfrm>
          <a:prstGeom prst="rect">
            <a:avLst/>
          </a:prstGeom>
        </p:spPr>
        <p:txBody>
          <a:bodyPr wrap="square">
            <a:spAutoFit/>
          </a:bodyPr>
          <a:lstStyle/>
          <a:p>
            <a:pPr algn="ctr"/>
            <a:r>
              <a:rPr lang="tr-TR" dirty="0"/>
              <a:t>Özel Yetenekli Bir Çocuk Öğretmeninden Ne Bekler?</a:t>
            </a:r>
          </a:p>
          <a:p>
            <a:endParaRPr lang="tr-TR" dirty="0"/>
          </a:p>
          <a:p>
            <a:endParaRPr lang="tr-TR" dirty="0" smtClean="0"/>
          </a:p>
          <a:p>
            <a:endParaRPr lang="tr-TR" dirty="0"/>
          </a:p>
          <a:p>
            <a:pPr algn="ctr"/>
            <a:r>
              <a:rPr lang="tr-TR" dirty="0"/>
              <a:t>Özel Yetenekli Öğretmeninin Özellikleri Neler Olmalıdır?</a:t>
            </a:r>
            <a:endParaRPr lang="tr-TR" dirty="0"/>
          </a:p>
        </p:txBody>
      </p:sp>
    </p:spTree>
    <p:extLst>
      <p:ext uri="{BB962C8B-B14F-4D97-AF65-F5344CB8AC3E}">
        <p14:creationId xmlns:p14="http://schemas.microsoft.com/office/powerpoint/2010/main" val="2012651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490820" y="1059630"/>
            <a:ext cx="7582919" cy="1050398"/>
          </a:xfrm>
        </p:spPr>
        <p:txBody>
          <a:bodyPr/>
          <a:lstStyle/>
          <a:p>
            <a:pPr algn="ctr">
              <a:lnSpc>
                <a:spcPts val="3360"/>
              </a:lnSpc>
            </a:pPr>
            <a:r>
              <a:rPr lang="tr-TR" sz="2700" dirty="0">
                <a:solidFill>
                  <a:srgbClr val="FF6600"/>
                </a:solidFill>
              </a:rPr>
              <a:t>Özel Yetenekli Öğrencilerin Sınıfta Sergileyebileceği Davranışlar</a:t>
            </a:r>
            <a:endParaRPr lang="en-US" sz="2700" dirty="0">
              <a:solidFill>
                <a:srgbClr val="FF6600"/>
              </a:solidFill>
            </a:endParaRPr>
          </a:p>
        </p:txBody>
      </p:sp>
      <p:sp>
        <p:nvSpPr>
          <p:cNvPr id="4" name="İçerik Yer Tutucusu 2"/>
          <p:cNvSpPr>
            <a:spLocks noGrp="1"/>
          </p:cNvSpPr>
          <p:nvPr>
            <p:ph idx="1"/>
          </p:nvPr>
        </p:nvSpPr>
        <p:spPr>
          <a:xfrm>
            <a:off x="827485" y="2110026"/>
            <a:ext cx="7576683" cy="3532908"/>
          </a:xfrm>
        </p:spPr>
        <p:txBody>
          <a:bodyPr>
            <a:noAutofit/>
          </a:bodyPr>
          <a:lstStyle/>
          <a:p>
            <a:pPr>
              <a:lnSpc>
                <a:spcPct val="120000"/>
              </a:lnSpc>
              <a:buFont typeface="Wingdings" panose="05000000000000000000" pitchFamily="2" charset="2"/>
              <a:buChar char="ü"/>
            </a:pPr>
            <a:r>
              <a:rPr lang="tr-TR" sz="1200" dirty="0"/>
              <a:t>Çok fazla soru sorma</a:t>
            </a:r>
          </a:p>
          <a:p>
            <a:pPr>
              <a:lnSpc>
                <a:spcPct val="120000"/>
              </a:lnSpc>
              <a:buFont typeface="Wingdings" panose="05000000000000000000" pitchFamily="2" charset="2"/>
              <a:buChar char="ü"/>
            </a:pPr>
            <a:r>
              <a:rPr lang="tr-TR" sz="1200" dirty="0"/>
              <a:t>Pek çok konuda derinlemesine bilgi sahibi olma</a:t>
            </a:r>
          </a:p>
          <a:p>
            <a:pPr>
              <a:lnSpc>
                <a:spcPct val="120000"/>
              </a:lnSpc>
              <a:buFont typeface="Wingdings" panose="05000000000000000000" pitchFamily="2" charset="2"/>
              <a:buChar char="ü"/>
            </a:pPr>
            <a:r>
              <a:rPr lang="tr-TR" sz="1200" dirty="0"/>
              <a:t>Tekrarlayıcı ve rutin işleri sevmeme (mesela ödevler</a:t>
            </a:r>
            <a:r>
              <a:rPr lang="tr-TR" sz="1200" dirty="0">
                <a:sym typeface="Wingdings" panose="05000000000000000000" pitchFamily="2" charset="2"/>
              </a:rPr>
              <a:t>)</a:t>
            </a:r>
          </a:p>
          <a:p>
            <a:pPr>
              <a:lnSpc>
                <a:spcPct val="120000"/>
              </a:lnSpc>
              <a:buFont typeface="Wingdings" panose="05000000000000000000" pitchFamily="2" charset="2"/>
              <a:buChar char="ü"/>
            </a:pPr>
            <a:r>
              <a:rPr lang="tr-TR" sz="1200" dirty="0">
                <a:sym typeface="Wingdings" panose="05000000000000000000" pitchFamily="2" charset="2"/>
              </a:rPr>
              <a:t>Çalışması mükemmel olmadığında tahammülsüzlük</a:t>
            </a:r>
          </a:p>
          <a:p>
            <a:pPr>
              <a:lnSpc>
                <a:spcPct val="120000"/>
              </a:lnSpc>
              <a:buFont typeface="Wingdings" panose="05000000000000000000" pitchFamily="2" charset="2"/>
              <a:buChar char="ü"/>
            </a:pPr>
            <a:r>
              <a:rPr lang="tr-TR" sz="1200" dirty="0">
                <a:sym typeface="Wingdings" panose="05000000000000000000" pitchFamily="2" charset="2"/>
              </a:rPr>
              <a:t>Sınıfta bazı konular tamamlanıp geçilmesine rağmen, bu konulara uzun süre merak ve ilgi</a:t>
            </a:r>
          </a:p>
          <a:p>
            <a:pPr>
              <a:lnSpc>
                <a:spcPct val="120000"/>
              </a:lnSpc>
              <a:buFont typeface="Wingdings" panose="05000000000000000000" pitchFamily="2" charset="2"/>
              <a:buChar char="ü"/>
            </a:pPr>
            <a:r>
              <a:rPr lang="tr-TR" sz="1200" dirty="0">
                <a:sym typeface="Wingdings" panose="05000000000000000000" pitchFamily="2" charset="2"/>
              </a:rPr>
              <a:t>Ödev veya projenin bir kısmını tamamlayıp kalanını farklı yönde tamamlama</a:t>
            </a:r>
          </a:p>
          <a:p>
            <a:pPr>
              <a:lnSpc>
                <a:spcPct val="120000"/>
              </a:lnSpc>
              <a:buFont typeface="Wingdings" panose="05000000000000000000" pitchFamily="2" charset="2"/>
              <a:buChar char="ü"/>
            </a:pPr>
            <a:r>
              <a:rPr lang="tr-TR" sz="1200" dirty="0">
                <a:sym typeface="Wingdings" panose="05000000000000000000" pitchFamily="2" charset="2"/>
              </a:rPr>
              <a:t>Yerinde duramama, sırayı terk etme</a:t>
            </a:r>
          </a:p>
          <a:p>
            <a:pPr>
              <a:lnSpc>
                <a:spcPct val="120000"/>
              </a:lnSpc>
              <a:buFont typeface="Wingdings" panose="05000000000000000000" pitchFamily="2" charset="2"/>
              <a:buChar char="ü"/>
            </a:pPr>
            <a:r>
              <a:rPr lang="tr-TR" sz="1200" dirty="0">
                <a:sym typeface="Wingdings" panose="05000000000000000000" pitchFamily="2" charset="2"/>
              </a:rPr>
              <a:t>Hayallere dalma</a:t>
            </a:r>
          </a:p>
          <a:p>
            <a:pPr>
              <a:lnSpc>
                <a:spcPct val="120000"/>
              </a:lnSpc>
              <a:buFont typeface="Wingdings" panose="05000000000000000000" pitchFamily="2" charset="2"/>
              <a:buChar char="ü"/>
            </a:pPr>
            <a:r>
              <a:rPr lang="tr-TR" sz="1200" dirty="0">
                <a:sym typeface="Wingdings" panose="05000000000000000000" pitchFamily="2" charset="2"/>
              </a:rPr>
              <a:t>Bazı şeylerin nasıl yapılması gerektiği konusunda kendi fikrinin olması ve bu fikir için tartışma</a:t>
            </a:r>
          </a:p>
          <a:p>
            <a:pPr>
              <a:lnSpc>
                <a:spcPct val="120000"/>
              </a:lnSpc>
              <a:buFont typeface="Wingdings" panose="05000000000000000000" pitchFamily="2" charset="2"/>
              <a:buChar char="ü"/>
            </a:pPr>
            <a:r>
              <a:rPr lang="tr-TR" sz="1200" dirty="0">
                <a:sym typeface="Wingdings" panose="05000000000000000000" pitchFamily="2" charset="2"/>
              </a:rPr>
              <a:t>Metafor ve soyut konuları sevme</a:t>
            </a:r>
          </a:p>
          <a:p>
            <a:pPr>
              <a:lnSpc>
                <a:spcPct val="120000"/>
              </a:lnSpc>
              <a:buFont typeface="Wingdings" panose="05000000000000000000" pitchFamily="2" charset="2"/>
              <a:buChar char="ü"/>
            </a:pPr>
            <a:r>
              <a:rPr lang="tr-TR" sz="1200" dirty="0">
                <a:sym typeface="Wingdings" panose="05000000000000000000" pitchFamily="2" charset="2"/>
              </a:rPr>
              <a:t>Tartışmalı konulardan </a:t>
            </a:r>
            <a:r>
              <a:rPr lang="tr-TR" sz="1200" dirty="0">
                <a:sym typeface="Wingdings" panose="05000000000000000000" pitchFamily="2" charset="2"/>
              </a:rPr>
              <a:t>hoşlanma</a:t>
            </a:r>
            <a:endParaRPr lang="en-US" sz="1200" dirty="0"/>
          </a:p>
        </p:txBody>
      </p:sp>
    </p:spTree>
    <p:extLst>
      <p:ext uri="{BB962C8B-B14F-4D97-AF65-F5344CB8AC3E}">
        <p14:creationId xmlns:p14="http://schemas.microsoft.com/office/powerpoint/2010/main" val="4155688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06669" y="1675181"/>
            <a:ext cx="8014188" cy="1325563"/>
          </a:xfrm>
        </p:spPr>
        <p:txBody>
          <a:bodyPr>
            <a:noAutofit/>
          </a:bodyPr>
          <a:lstStyle/>
          <a:p>
            <a:r>
              <a:rPr lang="tr-TR" sz="3600" dirty="0">
                <a:solidFill>
                  <a:srgbClr val="FF6600"/>
                </a:solidFill>
              </a:rPr>
              <a:t>Özel Yeteneklilerin </a:t>
            </a:r>
            <a:r>
              <a:rPr lang="tr-TR" sz="3600" dirty="0" smtClean="0">
                <a:solidFill>
                  <a:srgbClr val="FF6600"/>
                </a:solidFill>
              </a:rPr>
              <a:t>Öğretmenleri</a:t>
            </a:r>
            <a:br>
              <a:rPr lang="tr-TR" sz="3600" dirty="0" smtClean="0">
                <a:solidFill>
                  <a:srgbClr val="FF6600"/>
                </a:solidFill>
              </a:rPr>
            </a:br>
            <a:r>
              <a:rPr lang="tr-TR" sz="2000" dirty="0" smtClean="0">
                <a:solidFill>
                  <a:srgbClr val="FF6600"/>
                </a:solidFill>
              </a:rPr>
              <a:t>(</a:t>
            </a:r>
            <a:r>
              <a:rPr lang="tr-TR" sz="2000" dirty="0" err="1" smtClean="0">
                <a:solidFill>
                  <a:srgbClr val="FF6600"/>
                </a:solidFill>
              </a:rPr>
              <a:t>Vidergor</a:t>
            </a:r>
            <a:r>
              <a:rPr lang="tr-TR" sz="2000" dirty="0" smtClean="0">
                <a:solidFill>
                  <a:srgbClr val="FF6600"/>
                </a:solidFill>
              </a:rPr>
              <a:t> </a:t>
            </a:r>
            <a:r>
              <a:rPr lang="tr-TR" sz="2000" dirty="0">
                <a:solidFill>
                  <a:srgbClr val="FF6600"/>
                </a:solidFill>
              </a:rPr>
              <a:t>ve Harris, 2015 )</a:t>
            </a:r>
            <a:r>
              <a:rPr lang="tr-TR" sz="3600" dirty="0">
                <a:solidFill>
                  <a:srgbClr val="FF6600"/>
                </a:solidFill>
              </a:rPr>
              <a:t/>
            </a:r>
            <a:br>
              <a:rPr lang="tr-TR" sz="3600" dirty="0">
                <a:solidFill>
                  <a:srgbClr val="FF6600"/>
                </a:solidFill>
              </a:rPr>
            </a:br>
            <a:endParaRPr lang="tr-TR" sz="3600" dirty="0">
              <a:solidFill>
                <a:srgbClr val="FF6600"/>
              </a:solidFill>
            </a:endParaRPr>
          </a:p>
        </p:txBody>
      </p:sp>
      <p:sp>
        <p:nvSpPr>
          <p:cNvPr id="4" name="İçerik Yer Tutucusu 2"/>
          <p:cNvSpPr>
            <a:spLocks noGrp="1"/>
          </p:cNvSpPr>
          <p:nvPr>
            <p:ph idx="1"/>
          </p:nvPr>
        </p:nvSpPr>
        <p:spPr>
          <a:xfrm>
            <a:off x="606669" y="2731050"/>
            <a:ext cx="8150469" cy="4012650"/>
          </a:xfrm>
        </p:spPr>
        <p:txBody>
          <a:bodyPr>
            <a:normAutofit fontScale="40000" lnSpcReduction="20000"/>
          </a:bodyPr>
          <a:lstStyle/>
          <a:p>
            <a:pPr>
              <a:lnSpc>
                <a:spcPct val="115000"/>
              </a:lnSpc>
            </a:pPr>
            <a:r>
              <a:rPr lang="tr-TR" sz="5000" dirty="0">
                <a:latin typeface="+mj-lt"/>
                <a:ea typeface="Calibri"/>
                <a:cs typeface="Times New Roman"/>
              </a:rPr>
              <a:t>Özel yeteneklilerin özelliklerine ve ihtiyaçlarına ilişkin bilgi sahibi olmak</a:t>
            </a:r>
          </a:p>
          <a:p>
            <a:pPr>
              <a:lnSpc>
                <a:spcPct val="115000"/>
              </a:lnSpc>
            </a:pPr>
            <a:r>
              <a:rPr lang="tr-TR" sz="5000" dirty="0">
                <a:latin typeface="+mj-lt"/>
                <a:ea typeface="Calibri"/>
                <a:cs typeface="Times New Roman"/>
              </a:rPr>
              <a:t>Müfredat farklılaştırma, program zenginleştirme, özel yeteneklilere yönelik hazırlanmış müfredat ve program modelleri bilmek ve uygulamak</a:t>
            </a:r>
          </a:p>
          <a:p>
            <a:pPr>
              <a:lnSpc>
                <a:spcPct val="115000"/>
              </a:lnSpc>
            </a:pPr>
            <a:r>
              <a:rPr lang="tr-TR" sz="5000" dirty="0">
                <a:latin typeface="+mj-lt"/>
                <a:ea typeface="Calibri"/>
                <a:cs typeface="Times New Roman"/>
              </a:rPr>
              <a:t>Üst düzey düşünme becerilerini, eleştirel ve yaratıcı düşünme, problem çözme becerilerini öğretebilmek</a:t>
            </a:r>
          </a:p>
          <a:p>
            <a:pPr>
              <a:lnSpc>
                <a:spcPct val="115000"/>
              </a:lnSpc>
            </a:pPr>
            <a:r>
              <a:rPr lang="tr-TR" sz="5000" dirty="0">
                <a:latin typeface="+mj-lt"/>
                <a:ea typeface="Calibri"/>
                <a:cs typeface="Times New Roman"/>
              </a:rPr>
              <a:t>İleri düzeyde alan ve meslek bilgisine sahip olmak</a:t>
            </a:r>
          </a:p>
          <a:p>
            <a:pPr>
              <a:lnSpc>
                <a:spcPct val="115000"/>
              </a:lnSpc>
            </a:pPr>
            <a:r>
              <a:rPr lang="tr-TR" sz="5000" dirty="0">
                <a:latin typeface="+mj-lt"/>
                <a:ea typeface="Calibri"/>
                <a:cs typeface="Times New Roman"/>
              </a:rPr>
              <a:t>Güçlü düzeyde iletişim becerisine sahip olmak</a:t>
            </a:r>
          </a:p>
          <a:p>
            <a:pPr>
              <a:lnSpc>
                <a:spcPct val="115000"/>
              </a:lnSpc>
            </a:pPr>
            <a:r>
              <a:rPr lang="tr-TR" sz="5000" dirty="0">
                <a:latin typeface="+mj-lt"/>
                <a:ea typeface="Calibri"/>
                <a:cs typeface="Times New Roman"/>
              </a:rPr>
              <a:t>Mizah duygusuna sahip olmak; sınıfta esnek, eğlenceli, maceracı ve coşkulu olmak</a:t>
            </a:r>
          </a:p>
          <a:p>
            <a:endParaRPr lang="tr-TR" dirty="0"/>
          </a:p>
        </p:txBody>
      </p:sp>
    </p:spTree>
    <p:extLst>
      <p:ext uri="{BB962C8B-B14F-4D97-AF65-F5344CB8AC3E}">
        <p14:creationId xmlns:p14="http://schemas.microsoft.com/office/powerpoint/2010/main" val="2408921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06669" y="1675181"/>
            <a:ext cx="8014188" cy="1325563"/>
          </a:xfrm>
        </p:spPr>
        <p:txBody>
          <a:bodyPr>
            <a:noAutofit/>
          </a:bodyPr>
          <a:lstStyle/>
          <a:p>
            <a:r>
              <a:rPr lang="tr-TR" sz="3600" dirty="0">
                <a:solidFill>
                  <a:srgbClr val="FF6600"/>
                </a:solidFill>
              </a:rPr>
              <a:t>Özel Yeteneklilerin </a:t>
            </a:r>
            <a:r>
              <a:rPr lang="tr-TR" sz="3600" dirty="0" smtClean="0">
                <a:solidFill>
                  <a:srgbClr val="FF6600"/>
                </a:solidFill>
              </a:rPr>
              <a:t>Öğretmenleri</a:t>
            </a:r>
            <a:br>
              <a:rPr lang="tr-TR" sz="3600" dirty="0" smtClean="0">
                <a:solidFill>
                  <a:srgbClr val="FF6600"/>
                </a:solidFill>
              </a:rPr>
            </a:br>
            <a:r>
              <a:rPr lang="tr-TR" sz="2000" dirty="0" smtClean="0">
                <a:solidFill>
                  <a:srgbClr val="FF6600"/>
                </a:solidFill>
              </a:rPr>
              <a:t>(</a:t>
            </a:r>
            <a:r>
              <a:rPr lang="tr-TR" sz="2000" dirty="0" err="1" smtClean="0">
                <a:solidFill>
                  <a:srgbClr val="FF6600"/>
                </a:solidFill>
              </a:rPr>
              <a:t>Vidergor</a:t>
            </a:r>
            <a:r>
              <a:rPr lang="tr-TR" sz="2000" dirty="0" smtClean="0">
                <a:solidFill>
                  <a:srgbClr val="FF6600"/>
                </a:solidFill>
              </a:rPr>
              <a:t> </a:t>
            </a:r>
            <a:r>
              <a:rPr lang="tr-TR" sz="2000" dirty="0">
                <a:solidFill>
                  <a:srgbClr val="FF6600"/>
                </a:solidFill>
              </a:rPr>
              <a:t>ve Harris, 2015 )</a:t>
            </a:r>
            <a:r>
              <a:rPr lang="tr-TR" sz="3600" dirty="0">
                <a:solidFill>
                  <a:srgbClr val="FF6600"/>
                </a:solidFill>
              </a:rPr>
              <a:t/>
            </a:r>
            <a:br>
              <a:rPr lang="tr-TR" sz="3600" dirty="0">
                <a:solidFill>
                  <a:srgbClr val="FF6600"/>
                </a:solidFill>
              </a:rPr>
            </a:br>
            <a:endParaRPr lang="tr-TR" sz="3600" dirty="0">
              <a:solidFill>
                <a:srgbClr val="FF6600"/>
              </a:solidFill>
            </a:endParaRPr>
          </a:p>
        </p:txBody>
      </p:sp>
      <p:sp>
        <p:nvSpPr>
          <p:cNvPr id="4" name="İçerik Yer Tutucusu 2"/>
          <p:cNvSpPr>
            <a:spLocks noGrp="1"/>
          </p:cNvSpPr>
          <p:nvPr>
            <p:ph idx="1"/>
          </p:nvPr>
        </p:nvSpPr>
        <p:spPr>
          <a:xfrm>
            <a:off x="628649" y="2740022"/>
            <a:ext cx="8146073" cy="4351338"/>
          </a:xfrm>
        </p:spPr>
        <p:txBody>
          <a:bodyPr>
            <a:normAutofit/>
          </a:bodyPr>
          <a:lstStyle/>
          <a:p>
            <a:pPr>
              <a:lnSpc>
                <a:spcPct val="115000"/>
              </a:lnSpc>
            </a:pPr>
            <a:r>
              <a:rPr lang="tr-TR" sz="2000" dirty="0">
                <a:latin typeface="+mj-lt"/>
                <a:ea typeface="Calibri"/>
                <a:cs typeface="Times New Roman"/>
              </a:rPr>
              <a:t>Öğrenmeye, araştırmaya, kendini geliştirmeye yatkın olmak</a:t>
            </a:r>
          </a:p>
          <a:p>
            <a:pPr>
              <a:lnSpc>
                <a:spcPct val="115000"/>
              </a:lnSpc>
            </a:pPr>
            <a:r>
              <a:rPr lang="tr-TR" sz="2000" dirty="0">
                <a:latin typeface="+mj-lt"/>
                <a:ea typeface="Calibri"/>
                <a:cs typeface="Times New Roman"/>
              </a:rPr>
              <a:t>Öğretmeye ve öğrencilerine kendini adamak</a:t>
            </a:r>
          </a:p>
          <a:p>
            <a:pPr>
              <a:lnSpc>
                <a:spcPct val="115000"/>
              </a:lnSpc>
            </a:pPr>
            <a:r>
              <a:rPr lang="tr-TR" sz="2000" dirty="0">
                <a:latin typeface="+mj-lt"/>
                <a:ea typeface="Calibri"/>
                <a:cs typeface="Times New Roman"/>
              </a:rPr>
              <a:t>Edebi ve kültürel açından geniş ilgi alanlarına sahip olmak</a:t>
            </a:r>
          </a:p>
          <a:p>
            <a:pPr>
              <a:lnSpc>
                <a:spcPct val="115000"/>
              </a:lnSpc>
            </a:pPr>
            <a:r>
              <a:rPr lang="tr-TR" sz="2000" dirty="0">
                <a:latin typeface="+mj-lt"/>
                <a:ea typeface="Calibri"/>
                <a:cs typeface="Times New Roman"/>
              </a:rPr>
              <a:t>Rekabetçi, tehdit edici ve aşırı kuralcı olmayan güvenli bir ortam oluşturmak</a:t>
            </a:r>
          </a:p>
          <a:p>
            <a:pPr>
              <a:lnSpc>
                <a:spcPct val="115000"/>
              </a:lnSpc>
            </a:pPr>
            <a:r>
              <a:rPr lang="tr-TR" sz="2000" dirty="0">
                <a:latin typeface="+mj-lt"/>
                <a:ea typeface="Calibri"/>
                <a:cs typeface="Times New Roman"/>
              </a:rPr>
              <a:t>Öğrencilerini iyi tanımak, onları motive etmek ve benlik duygularını geliştirmek</a:t>
            </a:r>
          </a:p>
          <a:p>
            <a:endParaRPr lang="tr-TR" sz="2000" dirty="0">
              <a:latin typeface="+mj-lt"/>
            </a:endParaRPr>
          </a:p>
        </p:txBody>
      </p:sp>
    </p:spTree>
    <p:extLst>
      <p:ext uri="{BB962C8B-B14F-4D97-AF65-F5344CB8AC3E}">
        <p14:creationId xmlns:p14="http://schemas.microsoft.com/office/powerpoint/2010/main" val="3519414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503359" y="1300160"/>
            <a:ext cx="8137281" cy="1325563"/>
          </a:xfrm>
        </p:spPr>
        <p:txBody>
          <a:bodyPr/>
          <a:lstStyle/>
          <a:p>
            <a:pPr algn="ctr"/>
            <a:r>
              <a:rPr lang="tr-TR" sz="2700" dirty="0">
                <a:solidFill>
                  <a:srgbClr val="FF6600"/>
                </a:solidFill>
                <a:cs typeface="Arial" panose="020B0604020202020204" pitchFamily="34" charset="0"/>
              </a:rPr>
              <a:t>Özel Yetenekli Çocukların Belirlediği En </a:t>
            </a:r>
            <a:r>
              <a:rPr lang="tr-TR" sz="2700" dirty="0" smtClean="0">
                <a:solidFill>
                  <a:srgbClr val="FF6600"/>
                </a:solidFill>
                <a:cs typeface="Arial" panose="020B0604020202020204" pitchFamily="34" charset="0"/>
              </a:rPr>
              <a:t>Önemli</a:t>
            </a:r>
            <a:br>
              <a:rPr lang="tr-TR" sz="2700" dirty="0" smtClean="0">
                <a:solidFill>
                  <a:srgbClr val="FF6600"/>
                </a:solidFill>
                <a:cs typeface="Arial" panose="020B0604020202020204" pitchFamily="34" charset="0"/>
              </a:rPr>
            </a:br>
            <a:r>
              <a:rPr lang="tr-TR" sz="2700" dirty="0" smtClean="0">
                <a:solidFill>
                  <a:srgbClr val="FF6600"/>
                </a:solidFill>
                <a:cs typeface="Arial" panose="020B0604020202020204" pitchFamily="34" charset="0"/>
              </a:rPr>
              <a:t>Öğretmen </a:t>
            </a:r>
            <a:r>
              <a:rPr lang="tr-TR" sz="2700" dirty="0">
                <a:solidFill>
                  <a:srgbClr val="FF6600"/>
                </a:solidFill>
                <a:cs typeface="Arial" panose="020B0604020202020204" pitchFamily="34" charset="0"/>
              </a:rPr>
              <a:t>Yeterlikleri</a:t>
            </a:r>
            <a:endParaRPr lang="tr-TR" sz="2700" dirty="0">
              <a:solidFill>
                <a:srgbClr val="FF6600"/>
              </a:solidFill>
            </a:endParaRPr>
          </a:p>
        </p:txBody>
      </p:sp>
      <p:sp>
        <p:nvSpPr>
          <p:cNvPr id="4" name="İçerik Yer Tutucusu 2"/>
          <p:cNvSpPr>
            <a:spLocks noGrp="1"/>
          </p:cNvSpPr>
          <p:nvPr>
            <p:ph idx="1"/>
          </p:nvPr>
        </p:nvSpPr>
        <p:spPr>
          <a:xfrm>
            <a:off x="628650" y="2309203"/>
            <a:ext cx="7886700" cy="4351338"/>
          </a:xfrm>
        </p:spPr>
        <p:txBody>
          <a:bodyPr>
            <a:normAutofit/>
          </a:bodyPr>
          <a:lstStyle/>
          <a:p>
            <a:pPr lvl="0">
              <a:lnSpc>
                <a:spcPct val="124000"/>
              </a:lnSpc>
              <a:spcBef>
                <a:spcPts val="0"/>
              </a:spcBef>
            </a:pPr>
            <a:r>
              <a:rPr lang="tr-TR" sz="2000" dirty="0">
                <a:latin typeface="+mj-lt"/>
                <a:cs typeface="Arial" panose="020B0604020202020204" pitchFamily="34" charset="0"/>
              </a:rPr>
              <a:t>Öğrenmeyle ilgili ve yeterli olma,</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Öğretimde sıra dışı yöntem ve yeterliliklere sahip olma,</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Adil ve tarafsız olma,</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İş birlikçi demokratik tutum gösterme,</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Esnek olma,</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Espri duygusuna sahip olma,</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Ödüllendirme ve takdir etme becerilerine sahip olma,</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İlgi alanında çeşitlilik gösterme,</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İnsanların sorunlarıyla ilgilenme,</a:t>
            </a:r>
            <a:endParaRPr lang="tr-TR" sz="2000" i="1" dirty="0">
              <a:latin typeface="+mj-lt"/>
              <a:cs typeface="Arial" panose="020B0604020202020204" pitchFamily="34" charset="0"/>
            </a:endParaRPr>
          </a:p>
          <a:p>
            <a:pPr lvl="0">
              <a:lnSpc>
                <a:spcPct val="124000"/>
              </a:lnSpc>
              <a:spcBef>
                <a:spcPts val="0"/>
              </a:spcBef>
            </a:pPr>
            <a:r>
              <a:rPr lang="tr-TR" sz="2000" dirty="0">
                <a:latin typeface="+mj-lt"/>
                <a:cs typeface="Arial" panose="020B0604020202020204" pitchFamily="34" charset="0"/>
              </a:rPr>
              <a:t>İyi bir dış görünüş ve tavra sahip </a:t>
            </a:r>
            <a:r>
              <a:rPr lang="tr-TR" sz="2000" dirty="0" smtClean="0">
                <a:latin typeface="+mj-lt"/>
                <a:cs typeface="Arial" panose="020B0604020202020204" pitchFamily="34" charset="0"/>
              </a:rPr>
              <a:t>olma</a:t>
            </a:r>
            <a:endParaRPr lang="tr-TR" sz="2000" i="1" dirty="0">
              <a:latin typeface="+mj-lt"/>
              <a:cs typeface="Arial" panose="020B0604020202020204" pitchFamily="34" charset="0"/>
            </a:endParaRPr>
          </a:p>
        </p:txBody>
      </p:sp>
    </p:spTree>
    <p:extLst>
      <p:ext uri="{BB962C8B-B14F-4D97-AF65-F5344CB8AC3E}">
        <p14:creationId xmlns:p14="http://schemas.microsoft.com/office/powerpoint/2010/main" val="60895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628650" y="1341075"/>
            <a:ext cx="7886700" cy="1325563"/>
          </a:xfrm>
        </p:spPr>
        <p:txBody>
          <a:bodyPr>
            <a:normAutofit/>
          </a:bodyPr>
          <a:lstStyle/>
          <a:p>
            <a:r>
              <a:rPr lang="tr-TR" sz="3600" dirty="0">
                <a:solidFill>
                  <a:srgbClr val="FF6600"/>
                </a:solidFill>
              </a:rPr>
              <a:t>Doğru Bilinen Yanlışlar</a:t>
            </a:r>
          </a:p>
        </p:txBody>
      </p:sp>
      <p:sp>
        <p:nvSpPr>
          <p:cNvPr id="4" name="İçerik Yer Tutucusu 2"/>
          <p:cNvSpPr>
            <a:spLocks noGrp="1"/>
          </p:cNvSpPr>
          <p:nvPr>
            <p:ph idx="1"/>
          </p:nvPr>
        </p:nvSpPr>
        <p:spPr>
          <a:xfrm>
            <a:off x="628650" y="2344374"/>
            <a:ext cx="7886700" cy="4351338"/>
          </a:xfrm>
        </p:spPr>
        <p:txBody>
          <a:bodyPr>
            <a:noAutofit/>
          </a:bodyPr>
          <a:lstStyle/>
          <a:p>
            <a:pPr>
              <a:lnSpc>
                <a:spcPct val="125000"/>
              </a:lnSpc>
              <a:spcBef>
                <a:spcPts val="0"/>
              </a:spcBef>
              <a:buSzPct val="150000"/>
              <a:buFont typeface="Arial" panose="020B0604020202020204" pitchFamily="34" charset="0"/>
              <a:buChar char="•"/>
            </a:pPr>
            <a:r>
              <a:rPr lang="tr-TR" sz="2000" dirty="0">
                <a:latin typeface="+mj-lt"/>
              </a:rPr>
              <a:t>Yardım almaksızın kendi yollarını kendileri bulurlar.</a:t>
            </a:r>
          </a:p>
          <a:p>
            <a:pPr>
              <a:lnSpc>
                <a:spcPct val="125000"/>
              </a:lnSpc>
              <a:spcBef>
                <a:spcPts val="0"/>
              </a:spcBef>
              <a:buSzPct val="150000"/>
              <a:buFont typeface="Arial" panose="020B0604020202020204" pitchFamily="34" charset="0"/>
              <a:buChar char="•"/>
            </a:pPr>
            <a:r>
              <a:rPr lang="nn-NO" sz="2000" dirty="0">
                <a:latin typeface="+mj-lt"/>
              </a:rPr>
              <a:t>Akademik, fiziksel, toplumsal ve duygusal açılardan</a:t>
            </a:r>
            <a:r>
              <a:rPr lang="tr-TR" sz="2000" dirty="0">
                <a:latin typeface="+mj-lt"/>
              </a:rPr>
              <a:t> eşit gelişirler.</a:t>
            </a:r>
          </a:p>
          <a:p>
            <a:pPr>
              <a:lnSpc>
                <a:spcPct val="125000"/>
              </a:lnSpc>
              <a:spcBef>
                <a:spcPts val="0"/>
              </a:spcBef>
              <a:buSzPct val="150000"/>
              <a:buFont typeface="Arial" panose="020B0604020202020204" pitchFamily="34" charset="0"/>
              <a:buChar char="•"/>
            </a:pPr>
            <a:r>
              <a:rPr lang="tr-TR" sz="2000" dirty="0">
                <a:latin typeface="+mj-lt"/>
              </a:rPr>
              <a:t>Bu çocuklar zaten özel yetenekli, onlar için fazladan bir eğitime ihtiyaç yoktur.</a:t>
            </a:r>
          </a:p>
          <a:p>
            <a:pPr>
              <a:lnSpc>
                <a:spcPct val="125000"/>
              </a:lnSpc>
              <a:spcBef>
                <a:spcPts val="0"/>
              </a:spcBef>
              <a:buSzPct val="150000"/>
              <a:buFont typeface="Arial" panose="020B0604020202020204" pitchFamily="34" charset="0"/>
              <a:buChar char="•"/>
            </a:pPr>
            <a:r>
              <a:rPr lang="tr-TR" sz="2000" dirty="0">
                <a:latin typeface="+mj-lt"/>
              </a:rPr>
              <a:t>Özel yetenekliler, her ortamda kendilerini geliştirebilirler.</a:t>
            </a:r>
          </a:p>
          <a:p>
            <a:pPr>
              <a:lnSpc>
                <a:spcPct val="125000"/>
              </a:lnSpc>
              <a:spcBef>
                <a:spcPts val="0"/>
              </a:spcBef>
              <a:buSzPct val="150000"/>
              <a:buFont typeface="Arial" panose="020B0604020202020204" pitchFamily="34" charset="0"/>
              <a:buChar char="•"/>
            </a:pPr>
            <a:r>
              <a:rPr lang="tr-TR" sz="2000" dirty="0">
                <a:latin typeface="+mj-lt"/>
              </a:rPr>
              <a:t>Özel yetenekli çocuklar sosyal uyumsuz olurlar.</a:t>
            </a:r>
          </a:p>
          <a:p>
            <a:pPr>
              <a:lnSpc>
                <a:spcPct val="125000"/>
              </a:lnSpc>
              <a:spcBef>
                <a:spcPts val="0"/>
              </a:spcBef>
              <a:buSzPct val="150000"/>
              <a:buFont typeface="Arial" panose="020B0604020202020204" pitchFamily="34" charset="0"/>
              <a:buChar char="•"/>
            </a:pPr>
            <a:r>
              <a:rPr lang="tr-TR" sz="2000" dirty="0">
                <a:latin typeface="+mj-lt"/>
              </a:rPr>
              <a:t>Özel yetenekli çocuklar bencil ve benmerkezcidirler.</a:t>
            </a:r>
          </a:p>
          <a:p>
            <a:pPr>
              <a:lnSpc>
                <a:spcPct val="125000"/>
              </a:lnSpc>
              <a:spcBef>
                <a:spcPts val="0"/>
              </a:spcBef>
              <a:buSzPct val="150000"/>
              <a:buFont typeface="Arial" panose="020B0604020202020204" pitchFamily="34" charset="0"/>
              <a:buChar char="•"/>
            </a:pPr>
            <a:r>
              <a:rPr lang="tr-TR" sz="2000" dirty="0">
                <a:latin typeface="+mj-lt"/>
              </a:rPr>
              <a:t>Özel yetenekliler aşırı hareketlidir.</a:t>
            </a:r>
          </a:p>
          <a:p>
            <a:pPr>
              <a:lnSpc>
                <a:spcPct val="125000"/>
              </a:lnSpc>
              <a:spcBef>
                <a:spcPts val="0"/>
              </a:spcBef>
              <a:buSzPct val="150000"/>
              <a:buFont typeface="Arial" panose="020B0604020202020204" pitchFamily="34" charset="0"/>
              <a:buChar char="•"/>
            </a:pPr>
            <a:r>
              <a:rPr lang="tr-TR" sz="2000" dirty="0">
                <a:latin typeface="+mj-lt"/>
              </a:rPr>
              <a:t>Özel yetenekli çocuklar diğer insanları aşağılamaktan hoşlanırlar.</a:t>
            </a:r>
          </a:p>
        </p:txBody>
      </p:sp>
    </p:spTree>
    <p:extLst>
      <p:ext uri="{BB962C8B-B14F-4D97-AF65-F5344CB8AC3E}">
        <p14:creationId xmlns:p14="http://schemas.microsoft.com/office/powerpoint/2010/main" val="1462440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1 Başlık"/>
          <p:cNvSpPr>
            <a:spLocks noGrp="1"/>
          </p:cNvSpPr>
          <p:nvPr>
            <p:ph type="title"/>
          </p:nvPr>
        </p:nvSpPr>
        <p:spPr>
          <a:xfrm>
            <a:off x="500034" y="1040770"/>
            <a:ext cx="8229600" cy="1143000"/>
          </a:xfrm>
        </p:spPr>
        <p:txBody>
          <a:bodyPr>
            <a:normAutofit/>
          </a:bodyPr>
          <a:lstStyle/>
          <a:p>
            <a:r>
              <a:rPr lang="tr-TR" sz="3600" dirty="0" smtClean="0"/>
              <a:t>TEŞEKKÜRLER</a:t>
            </a:r>
            <a:endParaRPr lang="tr-TR" sz="3600" dirty="0"/>
          </a:p>
        </p:txBody>
      </p:sp>
      <p:sp>
        <p:nvSpPr>
          <p:cNvPr id="4" name="2 İçerik Yer Tutucusu"/>
          <p:cNvSpPr>
            <a:spLocks noGrp="1"/>
          </p:cNvSpPr>
          <p:nvPr>
            <p:ph idx="1"/>
          </p:nvPr>
        </p:nvSpPr>
        <p:spPr>
          <a:xfrm>
            <a:off x="628650" y="2168524"/>
            <a:ext cx="7886700" cy="4351338"/>
          </a:xfrm>
        </p:spPr>
        <p:txBody>
          <a:bodyPr>
            <a:normAutofit/>
          </a:bodyPr>
          <a:lstStyle/>
          <a:p>
            <a:pPr>
              <a:lnSpc>
                <a:spcPct val="125000"/>
              </a:lnSpc>
              <a:spcBef>
                <a:spcPts val="0"/>
              </a:spcBef>
              <a:buNone/>
            </a:pPr>
            <a:r>
              <a:rPr lang="tr-TR" sz="2000" dirty="0" smtClean="0">
                <a:latin typeface="+mj-lt"/>
              </a:rPr>
              <a:t>Prof. Dr. Yaşar ÖZBAY</a:t>
            </a:r>
          </a:p>
          <a:p>
            <a:pPr>
              <a:lnSpc>
                <a:spcPct val="125000"/>
              </a:lnSpc>
              <a:spcBef>
                <a:spcPts val="0"/>
              </a:spcBef>
              <a:buNone/>
            </a:pPr>
            <a:r>
              <a:rPr lang="tr-TR" sz="2000" dirty="0" smtClean="0">
                <a:latin typeface="+mj-lt"/>
              </a:rPr>
              <a:t>Prof. Dr. Serap EMİR</a:t>
            </a:r>
          </a:p>
          <a:p>
            <a:pPr>
              <a:lnSpc>
                <a:spcPct val="125000"/>
              </a:lnSpc>
              <a:spcBef>
                <a:spcPts val="0"/>
              </a:spcBef>
              <a:buNone/>
            </a:pPr>
            <a:r>
              <a:rPr lang="tr-TR" sz="2000" dirty="0" smtClean="0">
                <a:latin typeface="+mj-lt"/>
              </a:rPr>
              <a:t>Doç. Dr. Mahmut ÇİTİL</a:t>
            </a:r>
          </a:p>
          <a:p>
            <a:pPr>
              <a:lnSpc>
                <a:spcPct val="125000"/>
              </a:lnSpc>
              <a:spcBef>
                <a:spcPts val="0"/>
              </a:spcBef>
              <a:buNone/>
            </a:pPr>
            <a:r>
              <a:rPr lang="tr-TR" sz="2000" dirty="0" smtClean="0">
                <a:latin typeface="+mj-lt"/>
              </a:rPr>
              <a:t>Doç. Dr. Feyzullah ŞAHİN</a:t>
            </a:r>
          </a:p>
          <a:p>
            <a:pPr>
              <a:lnSpc>
                <a:spcPct val="125000"/>
              </a:lnSpc>
              <a:spcBef>
                <a:spcPts val="0"/>
              </a:spcBef>
              <a:buNone/>
            </a:pPr>
            <a:r>
              <a:rPr lang="tr-TR" sz="2000" dirty="0" smtClean="0">
                <a:latin typeface="+mj-lt"/>
              </a:rPr>
              <a:t>Doç. Dr. Muhammed Bahadır AYAS</a:t>
            </a:r>
          </a:p>
          <a:p>
            <a:pPr>
              <a:lnSpc>
                <a:spcPct val="125000"/>
              </a:lnSpc>
              <a:spcBef>
                <a:spcPts val="0"/>
              </a:spcBef>
              <a:buNone/>
            </a:pPr>
            <a:r>
              <a:rPr lang="tr-TR" sz="2000" dirty="0" smtClean="0">
                <a:latin typeface="+mj-lt"/>
              </a:rPr>
              <a:t>Doç. Dr. Duygu Mutlu BAYRAKTAR</a:t>
            </a:r>
          </a:p>
          <a:p>
            <a:pPr>
              <a:lnSpc>
                <a:spcPct val="125000"/>
              </a:lnSpc>
              <a:spcBef>
                <a:spcPts val="0"/>
              </a:spcBef>
              <a:buNone/>
            </a:pPr>
            <a:r>
              <a:rPr lang="tr-TR" sz="2000" dirty="0" smtClean="0">
                <a:latin typeface="+mj-lt"/>
              </a:rPr>
              <a:t>Dr. </a:t>
            </a:r>
            <a:r>
              <a:rPr lang="tr-TR" sz="2000" dirty="0" err="1" smtClean="0">
                <a:latin typeface="+mj-lt"/>
              </a:rPr>
              <a:t>Öğrt</a:t>
            </a:r>
            <a:r>
              <a:rPr lang="tr-TR" sz="2000" dirty="0" smtClean="0">
                <a:latin typeface="+mj-lt"/>
              </a:rPr>
              <a:t>. Üyesi </a:t>
            </a:r>
            <a:r>
              <a:rPr lang="tr-TR" sz="2000" dirty="0" err="1" smtClean="0">
                <a:latin typeface="+mj-lt"/>
              </a:rPr>
              <a:t>Bestami</a:t>
            </a:r>
            <a:r>
              <a:rPr lang="tr-TR" sz="2000" dirty="0" smtClean="0">
                <a:latin typeface="+mj-lt"/>
              </a:rPr>
              <a:t> Buğra ÜLGER</a:t>
            </a:r>
          </a:p>
          <a:p>
            <a:pPr>
              <a:lnSpc>
                <a:spcPct val="125000"/>
              </a:lnSpc>
              <a:spcBef>
                <a:spcPts val="0"/>
              </a:spcBef>
              <a:buNone/>
            </a:pPr>
            <a:r>
              <a:rPr lang="tr-TR" sz="2000" dirty="0" smtClean="0">
                <a:latin typeface="+mj-lt"/>
              </a:rPr>
              <a:t>Dr. </a:t>
            </a:r>
            <a:r>
              <a:rPr lang="tr-TR" sz="2000" dirty="0" err="1" smtClean="0">
                <a:latin typeface="+mj-lt"/>
              </a:rPr>
              <a:t>Öğrt</a:t>
            </a:r>
            <a:r>
              <a:rPr lang="tr-TR" sz="2000" dirty="0" smtClean="0">
                <a:latin typeface="+mj-lt"/>
              </a:rPr>
              <a:t>. Üyesi Yavuz Yaman</a:t>
            </a:r>
          </a:p>
          <a:p>
            <a:pPr>
              <a:lnSpc>
                <a:spcPct val="125000"/>
              </a:lnSpc>
              <a:spcBef>
                <a:spcPts val="0"/>
              </a:spcBef>
              <a:buNone/>
            </a:pPr>
            <a:r>
              <a:rPr lang="tr-TR" sz="2000" dirty="0" smtClean="0">
                <a:latin typeface="+mj-lt"/>
              </a:rPr>
              <a:t>Dr. </a:t>
            </a:r>
            <a:r>
              <a:rPr lang="tr-TR" sz="2000" dirty="0" err="1" smtClean="0">
                <a:latin typeface="+mj-lt"/>
              </a:rPr>
              <a:t>Öğrt</a:t>
            </a:r>
            <a:r>
              <a:rPr lang="tr-TR" sz="2000" dirty="0" smtClean="0">
                <a:latin typeface="+mj-lt"/>
              </a:rPr>
              <a:t>. Üyesi Özge Kelleci ALKAN</a:t>
            </a:r>
          </a:p>
          <a:p>
            <a:pPr>
              <a:lnSpc>
                <a:spcPct val="125000"/>
              </a:lnSpc>
              <a:spcBef>
                <a:spcPts val="0"/>
              </a:spcBef>
              <a:buNone/>
            </a:pPr>
            <a:r>
              <a:rPr lang="tr-TR" sz="2000" dirty="0" smtClean="0">
                <a:latin typeface="+mj-lt"/>
              </a:rPr>
              <a:t>Dr. </a:t>
            </a:r>
            <a:r>
              <a:rPr lang="tr-TR" sz="2000" dirty="0" err="1" smtClean="0">
                <a:latin typeface="+mj-lt"/>
              </a:rPr>
              <a:t>Öğrt</a:t>
            </a:r>
            <a:r>
              <a:rPr lang="tr-TR" sz="2000" dirty="0" smtClean="0">
                <a:latin typeface="+mj-lt"/>
              </a:rPr>
              <a:t>. Üyesi Burcu GÜRKAN</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a:p>
        </p:txBody>
      </p:sp>
    </p:spTree>
    <p:extLst>
      <p:ext uri="{BB962C8B-B14F-4D97-AF65-F5344CB8AC3E}">
        <p14:creationId xmlns:p14="http://schemas.microsoft.com/office/powerpoint/2010/main" val="3540994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İçerik Yer Tutucusu 2"/>
          <p:cNvSpPr>
            <a:spLocks noGrp="1"/>
          </p:cNvSpPr>
          <p:nvPr>
            <p:ph idx="1"/>
          </p:nvPr>
        </p:nvSpPr>
        <p:spPr>
          <a:xfrm>
            <a:off x="939708" y="2234844"/>
            <a:ext cx="6709906" cy="3146611"/>
          </a:xfrm>
        </p:spPr>
        <p:txBody>
          <a:bodyPr>
            <a:normAutofit/>
          </a:bodyPr>
          <a:lstStyle/>
          <a:p>
            <a:pPr marL="0" indent="0" algn="ctr">
              <a:buNone/>
            </a:pPr>
            <a:endParaRPr lang="tr-TR" sz="3600" dirty="0"/>
          </a:p>
          <a:p>
            <a:pPr marL="0" indent="0" algn="ctr">
              <a:buNone/>
            </a:pPr>
            <a:r>
              <a:rPr lang="tr-TR" sz="3600" dirty="0"/>
              <a:t>Zeka Nedir?</a:t>
            </a:r>
          </a:p>
          <a:p>
            <a:pPr marL="0" indent="0" algn="ctr">
              <a:buNone/>
            </a:pPr>
            <a:endParaRPr lang="tr-TR" sz="3600" dirty="0"/>
          </a:p>
          <a:p>
            <a:pPr marL="0" indent="0" algn="ctr">
              <a:buNone/>
            </a:pPr>
            <a:r>
              <a:rPr lang="tr-TR" sz="1800" dirty="0"/>
              <a:t>Özel Yetenek - Üstün Yetenek - Üstün Zeka</a:t>
            </a:r>
            <a:endParaRPr lang="tr-TR" sz="1800" dirty="0"/>
          </a:p>
        </p:txBody>
      </p:sp>
    </p:spTree>
    <p:extLst>
      <p:ext uri="{BB962C8B-B14F-4D97-AF65-F5344CB8AC3E}">
        <p14:creationId xmlns:p14="http://schemas.microsoft.com/office/powerpoint/2010/main" val="296143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Unvan 1"/>
          <p:cNvSpPr>
            <a:spLocks noGrp="1"/>
          </p:cNvSpPr>
          <p:nvPr>
            <p:ph type="title"/>
          </p:nvPr>
        </p:nvSpPr>
        <p:spPr>
          <a:xfrm>
            <a:off x="496766" y="1622426"/>
            <a:ext cx="7886700" cy="1325563"/>
          </a:xfrm>
        </p:spPr>
        <p:txBody>
          <a:bodyPr>
            <a:normAutofit/>
          </a:bodyPr>
          <a:lstStyle/>
          <a:p>
            <a:r>
              <a:rPr lang="tr-TR" sz="3600" dirty="0" smtClean="0">
                <a:solidFill>
                  <a:srgbClr val="FF6600"/>
                </a:solidFill>
              </a:rPr>
              <a:t>Özel Yetenekli Öğrenci</a:t>
            </a:r>
            <a:endParaRPr lang="tr-TR" sz="3600" dirty="0">
              <a:solidFill>
                <a:srgbClr val="FF6600"/>
              </a:solidFill>
            </a:endParaRPr>
          </a:p>
        </p:txBody>
      </p:sp>
      <p:sp>
        <p:nvSpPr>
          <p:cNvPr id="6" name="İçerik Yer Tutucusu 2"/>
          <p:cNvSpPr>
            <a:spLocks noGrp="1"/>
          </p:cNvSpPr>
          <p:nvPr>
            <p:ph idx="1"/>
          </p:nvPr>
        </p:nvSpPr>
        <p:spPr>
          <a:xfrm>
            <a:off x="496766" y="3082925"/>
            <a:ext cx="7886700" cy="4351338"/>
          </a:xfrm>
        </p:spPr>
        <p:txBody>
          <a:bodyPr/>
          <a:lstStyle/>
          <a:p>
            <a:pPr marL="340034" lvl="1" indent="-170017">
              <a:lnSpc>
                <a:spcPts val="2205"/>
              </a:lnSpc>
              <a:buFont typeface="Arial"/>
              <a:buChar char="•"/>
            </a:pPr>
            <a:r>
              <a:rPr lang="en-US" sz="1575" dirty="0" err="1">
                <a:latin typeface="Advent Pro Medium"/>
              </a:rPr>
              <a:t>Yaşıtlarına</a:t>
            </a:r>
            <a:r>
              <a:rPr lang="en-US" sz="1575" dirty="0">
                <a:latin typeface="Advent Pro Medium"/>
              </a:rPr>
              <a:t> </a:t>
            </a:r>
            <a:r>
              <a:rPr lang="en-US" sz="1575" dirty="0" err="1">
                <a:latin typeface="Advent Pro Medium"/>
              </a:rPr>
              <a:t>göre</a:t>
            </a:r>
            <a:r>
              <a:rPr lang="en-US" sz="1575" dirty="0">
                <a:latin typeface="Advent Pro Medium"/>
              </a:rPr>
              <a:t> </a:t>
            </a:r>
            <a:r>
              <a:rPr lang="en-US" sz="1575" dirty="0" err="1">
                <a:latin typeface="Advent Pro Medium"/>
              </a:rPr>
              <a:t>daha</a:t>
            </a:r>
            <a:r>
              <a:rPr lang="en-US" sz="1575" dirty="0">
                <a:latin typeface="Advent Pro Medium"/>
              </a:rPr>
              <a:t> </a:t>
            </a:r>
            <a:r>
              <a:rPr lang="en-US" sz="1575" dirty="0" err="1">
                <a:latin typeface="Advent Pro Medium"/>
              </a:rPr>
              <a:t>hızlı</a:t>
            </a:r>
            <a:r>
              <a:rPr lang="en-US" sz="1575" dirty="0">
                <a:latin typeface="Advent Pro Medium"/>
              </a:rPr>
              <a:t> </a:t>
            </a:r>
            <a:r>
              <a:rPr lang="en-US" sz="1575" dirty="0" err="1">
                <a:latin typeface="Advent Pro Medium"/>
              </a:rPr>
              <a:t>öğrenen</a:t>
            </a:r>
            <a:r>
              <a:rPr lang="en-US" sz="1575" dirty="0">
                <a:latin typeface="Advent Pro Medium"/>
              </a:rPr>
              <a:t>, </a:t>
            </a:r>
          </a:p>
          <a:p>
            <a:pPr marL="340034" lvl="1" indent="-170017">
              <a:lnSpc>
                <a:spcPts val="2205"/>
              </a:lnSpc>
              <a:buFont typeface="Arial"/>
              <a:buChar char="•"/>
            </a:pPr>
            <a:r>
              <a:rPr lang="en-US" sz="1575" dirty="0" err="1">
                <a:latin typeface="Advent Pro Medium"/>
              </a:rPr>
              <a:t>Soyut</a:t>
            </a:r>
            <a:r>
              <a:rPr lang="en-US" sz="1575" dirty="0">
                <a:latin typeface="Advent Pro Medium"/>
              </a:rPr>
              <a:t> </a:t>
            </a:r>
            <a:r>
              <a:rPr lang="en-US" sz="1575" dirty="0" err="1">
                <a:latin typeface="Advent Pro Medium"/>
              </a:rPr>
              <a:t>fikirleri</a:t>
            </a:r>
            <a:r>
              <a:rPr lang="en-US" sz="1575" dirty="0">
                <a:latin typeface="Advent Pro Medium"/>
              </a:rPr>
              <a:t> </a:t>
            </a:r>
            <a:r>
              <a:rPr lang="en-US" sz="1575" dirty="0" err="1">
                <a:latin typeface="Advent Pro Medium"/>
              </a:rPr>
              <a:t>anlayabilen</a:t>
            </a:r>
            <a:r>
              <a:rPr lang="en-US" sz="1575" dirty="0">
                <a:latin typeface="Advent Pro Medium"/>
              </a:rPr>
              <a:t>, </a:t>
            </a:r>
          </a:p>
          <a:p>
            <a:pPr marL="340034" lvl="1" indent="-170017">
              <a:lnSpc>
                <a:spcPts val="2205"/>
              </a:lnSpc>
              <a:buFont typeface="Arial"/>
              <a:buChar char="•"/>
            </a:pPr>
            <a:r>
              <a:rPr lang="en-US" sz="1575" dirty="0" err="1">
                <a:latin typeface="Advent Pro Medium"/>
              </a:rPr>
              <a:t>İlgi</a:t>
            </a:r>
            <a:r>
              <a:rPr lang="en-US" sz="1575" dirty="0">
                <a:latin typeface="Advent Pro Medium"/>
              </a:rPr>
              <a:t> </a:t>
            </a:r>
            <a:r>
              <a:rPr lang="en-US" sz="1575" dirty="0" err="1">
                <a:latin typeface="Advent Pro Medium"/>
              </a:rPr>
              <a:t>duyduğu</a:t>
            </a:r>
            <a:r>
              <a:rPr lang="en-US" sz="1575" dirty="0">
                <a:latin typeface="Advent Pro Medium"/>
              </a:rPr>
              <a:t> </a:t>
            </a:r>
            <a:r>
              <a:rPr lang="en-US" sz="1575" dirty="0" err="1">
                <a:latin typeface="Advent Pro Medium"/>
              </a:rPr>
              <a:t>alanlarda</a:t>
            </a:r>
            <a:r>
              <a:rPr lang="en-US" sz="1575" dirty="0">
                <a:latin typeface="Advent Pro Medium"/>
              </a:rPr>
              <a:t> </a:t>
            </a:r>
            <a:r>
              <a:rPr lang="en-US" sz="1575" dirty="0" err="1">
                <a:latin typeface="Advent Pro Medium"/>
              </a:rPr>
              <a:t>bağımsız</a:t>
            </a:r>
            <a:r>
              <a:rPr lang="en-US" sz="1575" dirty="0">
                <a:latin typeface="Advent Pro Medium"/>
              </a:rPr>
              <a:t> </a:t>
            </a:r>
            <a:r>
              <a:rPr lang="en-US" sz="1575" dirty="0" err="1">
                <a:latin typeface="Advent Pro Medium"/>
              </a:rPr>
              <a:t>hareket</a:t>
            </a:r>
            <a:r>
              <a:rPr lang="en-US" sz="1575" dirty="0">
                <a:latin typeface="Advent Pro Medium"/>
              </a:rPr>
              <a:t> </a:t>
            </a:r>
            <a:r>
              <a:rPr lang="en-US" sz="1575" dirty="0" err="1">
                <a:latin typeface="Advent Pro Medium"/>
              </a:rPr>
              <a:t>etmeyi</a:t>
            </a:r>
            <a:r>
              <a:rPr lang="en-US" sz="1575" dirty="0">
                <a:latin typeface="Advent Pro Medium"/>
              </a:rPr>
              <a:t> seven, </a:t>
            </a:r>
          </a:p>
          <a:p>
            <a:pPr marL="340034" lvl="1" indent="-170017">
              <a:lnSpc>
                <a:spcPts val="2205"/>
              </a:lnSpc>
              <a:buFont typeface="Arial"/>
              <a:buChar char="•"/>
            </a:pPr>
            <a:r>
              <a:rPr lang="en-US" sz="1575" dirty="0" err="1">
                <a:latin typeface="Advent Pro Medium"/>
              </a:rPr>
              <a:t>Yüksek</a:t>
            </a:r>
            <a:r>
              <a:rPr lang="en-US" sz="1575" dirty="0">
                <a:latin typeface="Advent Pro Medium"/>
              </a:rPr>
              <a:t> </a:t>
            </a:r>
            <a:r>
              <a:rPr lang="en-US" sz="1575" dirty="0" err="1">
                <a:latin typeface="Advent Pro Medium"/>
              </a:rPr>
              <a:t>düzeyde</a:t>
            </a:r>
            <a:r>
              <a:rPr lang="en-US" sz="1575" dirty="0">
                <a:latin typeface="Advent Pro Medium"/>
              </a:rPr>
              <a:t> </a:t>
            </a:r>
            <a:r>
              <a:rPr lang="en-US" sz="1575" dirty="0" err="1">
                <a:latin typeface="Advent Pro Medium"/>
              </a:rPr>
              <a:t>performans</a:t>
            </a:r>
            <a:r>
              <a:rPr lang="en-US" sz="1575" dirty="0">
                <a:latin typeface="Advent Pro Medium"/>
              </a:rPr>
              <a:t> </a:t>
            </a:r>
            <a:r>
              <a:rPr lang="en-US" sz="1575" dirty="0" err="1">
                <a:latin typeface="Advent Pro Medium"/>
              </a:rPr>
              <a:t>gösteren</a:t>
            </a:r>
            <a:r>
              <a:rPr lang="en-US" sz="1575" dirty="0">
                <a:latin typeface="Advent Pro Medium"/>
              </a:rPr>
              <a:t> </a:t>
            </a:r>
            <a:r>
              <a:rPr lang="en-US" sz="1575" dirty="0" err="1">
                <a:latin typeface="Advent Pro Medium"/>
              </a:rPr>
              <a:t>ve</a:t>
            </a:r>
            <a:r>
              <a:rPr lang="en-US" sz="1575" dirty="0">
                <a:latin typeface="Advent Pro Medium"/>
              </a:rPr>
              <a:t> </a:t>
            </a:r>
          </a:p>
          <a:p>
            <a:pPr marL="340034" lvl="1" indent="-170017">
              <a:lnSpc>
                <a:spcPts val="2205"/>
              </a:lnSpc>
              <a:buFont typeface="Arial"/>
              <a:buChar char="•"/>
            </a:pPr>
            <a:r>
              <a:rPr lang="en-US" sz="1575" dirty="0" err="1">
                <a:latin typeface="Advent Pro Medium"/>
              </a:rPr>
              <a:t>Yaratıcılık</a:t>
            </a:r>
            <a:r>
              <a:rPr lang="en-US" sz="1575" dirty="0">
                <a:latin typeface="Advent Pro Medium"/>
              </a:rPr>
              <a:t>, </a:t>
            </a:r>
            <a:r>
              <a:rPr lang="en-US" sz="1575" dirty="0" err="1">
                <a:latin typeface="Advent Pro Medium"/>
              </a:rPr>
              <a:t>sanat</a:t>
            </a:r>
            <a:r>
              <a:rPr lang="en-US" sz="1575" dirty="0">
                <a:latin typeface="Advent Pro Medium"/>
              </a:rPr>
              <a:t>, </a:t>
            </a:r>
            <a:r>
              <a:rPr lang="en-US" sz="1575" dirty="0" err="1">
                <a:latin typeface="Advent Pro Medium"/>
              </a:rPr>
              <a:t>liderlik</a:t>
            </a:r>
            <a:r>
              <a:rPr lang="en-US" sz="1575" dirty="0">
                <a:latin typeface="Advent Pro Medium"/>
              </a:rPr>
              <a:t> </a:t>
            </a:r>
            <a:r>
              <a:rPr lang="en-US" sz="1575" dirty="0" err="1">
                <a:latin typeface="Advent Pro Medium"/>
              </a:rPr>
              <a:t>kapasitesi</a:t>
            </a:r>
            <a:r>
              <a:rPr lang="en-US" sz="1575" dirty="0">
                <a:latin typeface="Advent Pro Medium"/>
              </a:rPr>
              <a:t> </a:t>
            </a:r>
            <a:r>
              <a:rPr lang="en-US" sz="1575" dirty="0" err="1">
                <a:latin typeface="Advent Pro Medium"/>
              </a:rPr>
              <a:t>önde</a:t>
            </a:r>
            <a:r>
              <a:rPr lang="en-US" sz="1575" dirty="0">
                <a:latin typeface="Advent Pro Medium"/>
              </a:rPr>
              <a:t> </a:t>
            </a:r>
            <a:r>
              <a:rPr lang="en-US" sz="1575" dirty="0" err="1">
                <a:latin typeface="Advent Pro Medium"/>
              </a:rPr>
              <a:t>olan</a:t>
            </a:r>
            <a:r>
              <a:rPr lang="en-US" sz="1575" dirty="0">
                <a:latin typeface="Advent Pro Medium"/>
              </a:rPr>
              <a:t> </a:t>
            </a:r>
            <a:r>
              <a:rPr lang="en-US" sz="1575" dirty="0" err="1">
                <a:latin typeface="Advent Pro Medium"/>
              </a:rPr>
              <a:t>bireydir</a:t>
            </a:r>
            <a:r>
              <a:rPr lang="en-US" sz="1575" dirty="0">
                <a:latin typeface="Advent Pro Medium"/>
              </a:rPr>
              <a:t>.</a:t>
            </a:r>
            <a:endParaRPr lang="tr-TR" sz="1575" dirty="0">
              <a:latin typeface="Advent Pro Medium"/>
            </a:endParaRPr>
          </a:p>
          <a:p>
            <a:pPr marL="170017" lvl="1" indent="0">
              <a:lnSpc>
                <a:spcPts val="2205"/>
              </a:lnSpc>
              <a:buNone/>
            </a:pPr>
            <a:endParaRPr lang="tr-TR" sz="1575" dirty="0">
              <a:latin typeface="Advent Pro Medium"/>
            </a:endParaRPr>
          </a:p>
          <a:p>
            <a:pPr marL="170017" lvl="1" indent="0">
              <a:lnSpc>
                <a:spcPts val="2205"/>
              </a:lnSpc>
              <a:buNone/>
            </a:pPr>
            <a:r>
              <a:rPr lang="tr-TR" sz="1575" dirty="0">
                <a:latin typeface="Life Savers"/>
              </a:rPr>
              <a:t>   </a:t>
            </a:r>
            <a:r>
              <a:rPr lang="en-US" sz="1575" dirty="0" err="1">
                <a:latin typeface="Life Savers"/>
              </a:rPr>
              <a:t>Nüfusun</a:t>
            </a:r>
            <a:r>
              <a:rPr lang="en-US" sz="1575" dirty="0">
                <a:latin typeface="Life Savers"/>
              </a:rPr>
              <a:t> </a:t>
            </a:r>
            <a:r>
              <a:rPr lang="en-US" sz="1575" dirty="0">
                <a:latin typeface="Life Savers"/>
              </a:rPr>
              <a:t>% 2'si </a:t>
            </a:r>
            <a:r>
              <a:rPr lang="en-US" sz="1575" dirty="0" err="1">
                <a:latin typeface="Life Savers"/>
              </a:rPr>
              <a:t>özel</a:t>
            </a:r>
            <a:r>
              <a:rPr lang="en-US" sz="1575" dirty="0">
                <a:latin typeface="Life Savers"/>
              </a:rPr>
              <a:t> </a:t>
            </a:r>
            <a:r>
              <a:rPr lang="en-US" sz="1575" dirty="0" err="1">
                <a:latin typeface="Life Savers"/>
              </a:rPr>
              <a:t>yetenekli</a:t>
            </a:r>
            <a:r>
              <a:rPr lang="en-US" sz="1575" dirty="0">
                <a:latin typeface="Life Savers"/>
              </a:rPr>
              <a:t> </a:t>
            </a:r>
            <a:r>
              <a:rPr lang="en-US" sz="1575" dirty="0" err="1">
                <a:latin typeface="Life Savers"/>
              </a:rPr>
              <a:t>kabul</a:t>
            </a:r>
            <a:r>
              <a:rPr lang="en-US" sz="1575" dirty="0">
                <a:latin typeface="Life Savers"/>
              </a:rPr>
              <a:t> </a:t>
            </a:r>
            <a:r>
              <a:rPr lang="en-US" sz="1575" dirty="0" err="1">
                <a:latin typeface="Life Savers"/>
              </a:rPr>
              <a:t>edilir</a:t>
            </a:r>
            <a:r>
              <a:rPr lang="en-US" sz="1575" dirty="0">
                <a:latin typeface="Life Savers"/>
              </a:rPr>
              <a:t>.</a:t>
            </a:r>
          </a:p>
          <a:p>
            <a:pPr marL="340034" lvl="1" indent="-170017">
              <a:lnSpc>
                <a:spcPts val="2205"/>
              </a:lnSpc>
              <a:buFont typeface="Arial"/>
              <a:buChar char="•"/>
            </a:pPr>
            <a:endParaRPr lang="en-US" sz="1575" dirty="0">
              <a:latin typeface="Advent Pro Medium"/>
            </a:endParaRPr>
          </a:p>
          <a:p>
            <a:endParaRPr lang="tr-TR" dirty="0"/>
          </a:p>
        </p:txBody>
      </p:sp>
      <p:pic>
        <p:nvPicPr>
          <p:cNvPr id="7" name="Picture 7"/>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a:fillRect/>
          </a:stretch>
        </p:blipFill>
        <p:spPr>
          <a:xfrm>
            <a:off x="800923" y="6327318"/>
            <a:ext cx="307564" cy="166644"/>
          </a:xfrm>
          <a:prstGeom prst="rect">
            <a:avLst/>
          </a:prstGeom>
        </p:spPr>
      </p:pic>
    </p:spTree>
    <p:extLst>
      <p:ext uri="{BB962C8B-B14F-4D97-AF65-F5344CB8AC3E}">
        <p14:creationId xmlns:p14="http://schemas.microsoft.com/office/powerpoint/2010/main" val="200942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Metin kutusu 2"/>
          <p:cNvSpPr txBox="1"/>
          <p:nvPr/>
        </p:nvSpPr>
        <p:spPr>
          <a:xfrm>
            <a:off x="593481" y="2717221"/>
            <a:ext cx="7888412" cy="2862322"/>
          </a:xfrm>
          <a:prstGeom prst="rect">
            <a:avLst/>
          </a:prstGeom>
          <a:noFill/>
        </p:spPr>
        <p:txBody>
          <a:bodyPr wrap="square" rtlCol="0">
            <a:spAutoFit/>
          </a:bodyPr>
          <a:lstStyle/>
          <a:p>
            <a:pPr marL="200913" indent="-200913">
              <a:buFont typeface="Arial" panose="020B0604020202020204" pitchFamily="34" charset="0"/>
              <a:buChar char="•"/>
            </a:pPr>
            <a:r>
              <a:rPr lang="tr-TR" sz="1500" dirty="0">
                <a:latin typeface="+mj-lt"/>
              </a:rPr>
              <a:t>Genel zihinsel, özel akademik, yaratıcı-üretken, liderlik, sanat veya </a:t>
            </a:r>
            <a:r>
              <a:rPr lang="tr-TR" sz="1500" dirty="0" err="1">
                <a:latin typeface="+mj-lt"/>
              </a:rPr>
              <a:t>psikomotor</a:t>
            </a:r>
            <a:r>
              <a:rPr lang="tr-TR" sz="1500" dirty="0">
                <a:latin typeface="+mj-lt"/>
              </a:rPr>
              <a:t> alanlarından en az birinde olağanüstü potansiyel yeteneğe sahip olan veya bu alanlardan en az birinde olağanüstü başarı gösteren çocuklar (</a:t>
            </a:r>
            <a:r>
              <a:rPr lang="tr-TR" sz="1500" dirty="0" err="1">
                <a:latin typeface="+mj-lt"/>
              </a:rPr>
              <a:t>Marland</a:t>
            </a:r>
            <a:r>
              <a:rPr lang="tr-TR" sz="1500" dirty="0">
                <a:latin typeface="+mj-lt"/>
              </a:rPr>
              <a:t> Raporu, 1972)</a:t>
            </a:r>
          </a:p>
          <a:p>
            <a:pPr marL="200913" indent="-200913">
              <a:buFont typeface="Arial" panose="020B0604020202020204" pitchFamily="34" charset="0"/>
              <a:buChar char="•"/>
            </a:pPr>
            <a:endParaRPr lang="tr-TR" sz="1500" dirty="0">
              <a:latin typeface="+mj-lt"/>
            </a:endParaRPr>
          </a:p>
          <a:p>
            <a:pPr marL="200913" indent="-200913">
              <a:buFont typeface="Arial" panose="020B0604020202020204" pitchFamily="34" charset="0"/>
              <a:buChar char="•"/>
            </a:pPr>
            <a:r>
              <a:rPr lang="tr-TR" sz="1500" dirty="0">
                <a:latin typeface="+mj-lt"/>
              </a:rPr>
              <a:t>Akranlarına göre olağanüstü düzeyde başarı veya başarı potansiyeli gösteren çocuk (ABD Milli Eğitim Bakanlığı)</a:t>
            </a:r>
          </a:p>
          <a:p>
            <a:pPr marL="200913" indent="-200913">
              <a:buFont typeface="Arial" panose="020B0604020202020204" pitchFamily="34" charset="0"/>
              <a:buChar char="•"/>
            </a:pPr>
            <a:endParaRPr lang="tr-TR" sz="1500" dirty="0">
              <a:latin typeface="+mj-lt"/>
            </a:endParaRPr>
          </a:p>
          <a:p>
            <a:pPr marL="200913" indent="-200913">
              <a:buFont typeface="Arial" panose="020B0604020202020204" pitchFamily="34" charset="0"/>
              <a:buChar char="•"/>
            </a:pPr>
            <a:r>
              <a:rPr lang="tr-TR" sz="1500" dirty="0">
                <a:latin typeface="+mj-lt"/>
              </a:rPr>
              <a:t>Bir ya da daha fazla alanda olağanüstü performans gösteren veya olağanüstü potansiyeli olan birey (ABD Üstün Zekalı Çocuklar Ulusal Konseyi)</a:t>
            </a:r>
          </a:p>
          <a:p>
            <a:pPr marL="200913" indent="-200913">
              <a:buFont typeface="Arial" panose="020B0604020202020204" pitchFamily="34" charset="0"/>
              <a:buChar char="•"/>
            </a:pPr>
            <a:endParaRPr lang="tr-TR" sz="1500" dirty="0">
              <a:latin typeface="+mj-lt"/>
            </a:endParaRPr>
          </a:p>
          <a:p>
            <a:pPr marL="200913" indent="-200913">
              <a:buFont typeface="Arial" panose="020B0604020202020204" pitchFamily="34" charset="0"/>
              <a:buChar char="•"/>
            </a:pPr>
            <a:r>
              <a:rPr lang="tr-TR" sz="1500" dirty="0">
                <a:latin typeface="+mj-lt"/>
              </a:rPr>
              <a:t>Üst düzey bilişsel yeteneklerin ve yoğun duyguların birleşerek alışılmışın dışında deneyimler yarattığı eş zamanlı olmayan gelişim (</a:t>
            </a:r>
            <a:r>
              <a:rPr lang="tr-TR" sz="1500" dirty="0" err="1">
                <a:latin typeface="+mj-lt"/>
              </a:rPr>
              <a:t>Columbus</a:t>
            </a:r>
            <a:r>
              <a:rPr lang="tr-TR" sz="1500" dirty="0">
                <a:latin typeface="+mj-lt"/>
              </a:rPr>
              <a:t> </a:t>
            </a:r>
            <a:r>
              <a:rPr lang="tr-TR" sz="1500" dirty="0" err="1">
                <a:latin typeface="+mj-lt"/>
              </a:rPr>
              <a:t>Group</a:t>
            </a:r>
            <a:r>
              <a:rPr lang="tr-TR" sz="1500" dirty="0">
                <a:latin typeface="+mj-lt"/>
              </a:rPr>
              <a:t>, 1991)</a:t>
            </a:r>
            <a:endParaRPr lang="tr-TR" sz="1500" dirty="0">
              <a:latin typeface="+mj-lt"/>
            </a:endParaRPr>
          </a:p>
        </p:txBody>
      </p:sp>
      <p:sp>
        <p:nvSpPr>
          <p:cNvPr id="4" name="Unvan 2"/>
          <p:cNvSpPr>
            <a:spLocks noGrp="1"/>
          </p:cNvSpPr>
          <p:nvPr>
            <p:ph type="title"/>
          </p:nvPr>
        </p:nvSpPr>
        <p:spPr>
          <a:xfrm>
            <a:off x="593481" y="1534502"/>
            <a:ext cx="7886700" cy="1325563"/>
          </a:xfrm>
        </p:spPr>
        <p:txBody>
          <a:bodyPr>
            <a:normAutofit/>
          </a:bodyPr>
          <a:lstStyle/>
          <a:p>
            <a:pPr algn="ctr"/>
            <a:r>
              <a:rPr lang="tr-TR" sz="3600" dirty="0" smtClean="0">
                <a:solidFill>
                  <a:srgbClr val="FF6600"/>
                </a:solidFill>
              </a:rPr>
              <a:t>Bazı Özel Yetenek Tanımları</a:t>
            </a:r>
            <a:endParaRPr lang="tr-TR" sz="3600" dirty="0">
              <a:solidFill>
                <a:srgbClr val="FF6600"/>
              </a:solidFill>
            </a:endParaRPr>
          </a:p>
        </p:txBody>
      </p:sp>
    </p:spTree>
    <p:extLst>
      <p:ext uri="{BB962C8B-B14F-4D97-AF65-F5344CB8AC3E}">
        <p14:creationId xmlns:p14="http://schemas.microsoft.com/office/powerpoint/2010/main" val="2450299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Oval 11"/>
          <p:cNvSpPr/>
          <p:nvPr/>
        </p:nvSpPr>
        <p:spPr>
          <a:xfrm>
            <a:off x="5931914" y="2178649"/>
            <a:ext cx="2411986" cy="2329725"/>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tr-TR" sz="1350">
              <a:solidFill>
                <a:schemeClr val="tx1"/>
              </a:solidFill>
            </a:endParaRPr>
          </a:p>
        </p:txBody>
      </p:sp>
      <p:sp>
        <p:nvSpPr>
          <p:cNvPr id="13" name="Oval 12"/>
          <p:cNvSpPr/>
          <p:nvPr/>
        </p:nvSpPr>
        <p:spPr>
          <a:xfrm>
            <a:off x="4425320" y="2178650"/>
            <a:ext cx="2518687" cy="2329724"/>
          </a:xfrm>
          <a:prstGeom prst="ellipse">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tr-TR" sz="1350">
              <a:solidFill>
                <a:schemeClr val="tx1"/>
              </a:solidFill>
            </a:endParaRPr>
          </a:p>
        </p:txBody>
      </p:sp>
      <p:sp>
        <p:nvSpPr>
          <p:cNvPr id="14" name="Oval 13"/>
          <p:cNvSpPr/>
          <p:nvPr/>
        </p:nvSpPr>
        <p:spPr>
          <a:xfrm>
            <a:off x="5221967" y="3247252"/>
            <a:ext cx="2445649" cy="2362240"/>
          </a:xfrm>
          <a:prstGeom prst="ellipse">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tr-TR" sz="1350">
              <a:solidFill>
                <a:schemeClr val="tx1"/>
              </a:solidFill>
            </a:endParaRPr>
          </a:p>
        </p:txBody>
      </p:sp>
      <p:sp>
        <p:nvSpPr>
          <p:cNvPr id="15" name="Metin kutusu 14"/>
          <p:cNvSpPr txBox="1"/>
          <p:nvPr/>
        </p:nvSpPr>
        <p:spPr>
          <a:xfrm>
            <a:off x="4924845" y="3011154"/>
            <a:ext cx="1143000" cy="507831"/>
          </a:xfrm>
          <a:prstGeom prst="rect">
            <a:avLst/>
          </a:prstGeom>
          <a:noFill/>
        </p:spPr>
        <p:txBody>
          <a:bodyPr wrap="square" rtlCol="0">
            <a:spAutoFit/>
          </a:bodyPr>
          <a:lstStyle/>
          <a:p>
            <a:r>
              <a:rPr lang="tr-TR" sz="1350" dirty="0">
                <a:latin typeface="+mj-lt"/>
              </a:rPr>
              <a:t>Genel/Özel Yetenek</a:t>
            </a:r>
            <a:endParaRPr lang="tr-TR" sz="1350" dirty="0">
              <a:latin typeface="+mj-lt"/>
            </a:endParaRPr>
          </a:p>
        </p:txBody>
      </p:sp>
      <p:sp>
        <p:nvSpPr>
          <p:cNvPr id="16" name="Metin kutusu 15"/>
          <p:cNvSpPr txBox="1"/>
          <p:nvPr/>
        </p:nvSpPr>
        <p:spPr>
          <a:xfrm>
            <a:off x="7024246" y="3039563"/>
            <a:ext cx="1143000" cy="300082"/>
          </a:xfrm>
          <a:prstGeom prst="rect">
            <a:avLst/>
          </a:prstGeom>
          <a:noFill/>
        </p:spPr>
        <p:txBody>
          <a:bodyPr wrap="square" rtlCol="0">
            <a:spAutoFit/>
          </a:bodyPr>
          <a:lstStyle/>
          <a:p>
            <a:r>
              <a:rPr lang="tr-TR" sz="1350" dirty="0">
                <a:latin typeface="+mj-lt"/>
              </a:rPr>
              <a:t>Yaratıcılık</a:t>
            </a:r>
            <a:endParaRPr lang="tr-TR" sz="1350" dirty="0">
              <a:latin typeface="+mj-lt"/>
            </a:endParaRPr>
          </a:p>
        </p:txBody>
      </p:sp>
      <p:sp>
        <p:nvSpPr>
          <p:cNvPr id="17" name="Metin kutusu 16"/>
          <p:cNvSpPr txBox="1"/>
          <p:nvPr/>
        </p:nvSpPr>
        <p:spPr>
          <a:xfrm>
            <a:off x="5928004" y="4688776"/>
            <a:ext cx="1143000" cy="300082"/>
          </a:xfrm>
          <a:prstGeom prst="rect">
            <a:avLst/>
          </a:prstGeom>
          <a:noFill/>
        </p:spPr>
        <p:txBody>
          <a:bodyPr wrap="square" rtlCol="0">
            <a:spAutoFit/>
          </a:bodyPr>
          <a:lstStyle/>
          <a:p>
            <a:r>
              <a:rPr lang="tr-TR" sz="1350" dirty="0">
                <a:latin typeface="+mj-lt"/>
              </a:rPr>
              <a:t>Motivasyon</a:t>
            </a:r>
            <a:endParaRPr lang="tr-TR" sz="1350" dirty="0">
              <a:latin typeface="+mj-lt"/>
            </a:endParaRPr>
          </a:p>
        </p:txBody>
      </p:sp>
      <p:sp>
        <p:nvSpPr>
          <p:cNvPr id="18" name="Metin kutusu 17"/>
          <p:cNvSpPr txBox="1"/>
          <p:nvPr/>
        </p:nvSpPr>
        <p:spPr>
          <a:xfrm>
            <a:off x="5866455" y="3402894"/>
            <a:ext cx="1143000" cy="507831"/>
          </a:xfrm>
          <a:prstGeom prst="rect">
            <a:avLst/>
          </a:prstGeom>
          <a:noFill/>
        </p:spPr>
        <p:txBody>
          <a:bodyPr wrap="square" rtlCol="0">
            <a:spAutoFit/>
          </a:bodyPr>
          <a:lstStyle/>
          <a:p>
            <a:pPr algn="ctr"/>
            <a:r>
              <a:rPr lang="tr-TR" sz="1350" dirty="0">
                <a:latin typeface="+mj-lt"/>
              </a:rPr>
              <a:t>ÖZEL</a:t>
            </a:r>
          </a:p>
          <a:p>
            <a:pPr algn="ctr"/>
            <a:r>
              <a:rPr lang="tr-TR" sz="1350" dirty="0">
                <a:latin typeface="+mj-lt"/>
              </a:rPr>
              <a:t>YETENEKLİ</a:t>
            </a:r>
            <a:endParaRPr lang="tr-TR" sz="1350" dirty="0">
              <a:latin typeface="+mj-lt"/>
            </a:endParaRPr>
          </a:p>
        </p:txBody>
      </p:sp>
      <p:sp>
        <p:nvSpPr>
          <p:cNvPr id="19" name="Unvan 1"/>
          <p:cNvSpPr>
            <a:spLocks noGrp="1"/>
          </p:cNvSpPr>
          <p:nvPr>
            <p:ph type="title"/>
          </p:nvPr>
        </p:nvSpPr>
        <p:spPr>
          <a:xfrm>
            <a:off x="734158" y="2740112"/>
            <a:ext cx="2650880" cy="1325563"/>
          </a:xfrm>
        </p:spPr>
        <p:txBody>
          <a:bodyPr>
            <a:normAutofit fontScale="90000"/>
          </a:bodyPr>
          <a:lstStyle/>
          <a:p>
            <a:r>
              <a:rPr lang="tr-TR" dirty="0" err="1" smtClean="0"/>
              <a:t>Rezullini</a:t>
            </a:r>
            <a:r>
              <a:rPr lang="tr-TR" dirty="0"/>
              <a:t/>
            </a:r>
            <a:br>
              <a:rPr lang="tr-TR" dirty="0"/>
            </a:br>
            <a:r>
              <a:rPr lang="tr-TR" dirty="0" smtClean="0"/>
              <a:t>Üç </a:t>
            </a:r>
            <a:r>
              <a:rPr lang="tr-TR" dirty="0" smtClean="0"/>
              <a:t>Halka Modeli</a:t>
            </a:r>
            <a:endParaRPr lang="tr-TR" dirty="0"/>
          </a:p>
        </p:txBody>
      </p:sp>
      <p:sp>
        <p:nvSpPr>
          <p:cNvPr id="21" name="Sağ Ok 20"/>
          <p:cNvSpPr/>
          <p:nvPr/>
        </p:nvSpPr>
        <p:spPr>
          <a:xfrm>
            <a:off x="2960073" y="3322466"/>
            <a:ext cx="1178169" cy="196519"/>
          </a:xfrm>
          <a:prstGeom prst="rightArrow">
            <a:avLst/>
          </a:prstGeom>
          <a:solidFill>
            <a:schemeClr val="bg1">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9016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İçerik Yer Tutucusu 2"/>
          <p:cNvSpPr>
            <a:spLocks noGrp="1"/>
          </p:cNvSpPr>
          <p:nvPr>
            <p:ph idx="1"/>
          </p:nvPr>
        </p:nvSpPr>
        <p:spPr>
          <a:xfrm>
            <a:off x="827487" y="2396942"/>
            <a:ext cx="7395881" cy="3146611"/>
          </a:xfrm>
        </p:spPr>
        <p:txBody>
          <a:bodyPr>
            <a:normAutofit/>
          </a:bodyPr>
          <a:lstStyle/>
          <a:p>
            <a:pPr marL="0" indent="0" algn="ctr">
              <a:buNone/>
            </a:pPr>
            <a:endParaRPr lang="tr-TR" dirty="0"/>
          </a:p>
          <a:p>
            <a:pPr marL="0" indent="0" algn="ctr">
              <a:lnSpc>
                <a:spcPct val="150000"/>
              </a:lnSpc>
              <a:buNone/>
            </a:pPr>
            <a:r>
              <a:rPr lang="tr-TR" dirty="0"/>
              <a:t>Siz özel yetenekli öğrencileri seçseydiniz, hangi yöntemi/yöntemleri kullanırdınız?</a:t>
            </a:r>
            <a:endParaRPr lang="tr-TR" dirty="0"/>
          </a:p>
        </p:txBody>
      </p:sp>
    </p:spTree>
    <p:extLst>
      <p:ext uri="{BB962C8B-B14F-4D97-AF65-F5344CB8AC3E}">
        <p14:creationId xmlns:p14="http://schemas.microsoft.com/office/powerpoint/2010/main" val="2997894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Unvan 1"/>
          <p:cNvSpPr>
            <a:spLocks noGrp="1"/>
          </p:cNvSpPr>
          <p:nvPr>
            <p:ph type="title"/>
          </p:nvPr>
        </p:nvSpPr>
        <p:spPr>
          <a:xfrm>
            <a:off x="505558" y="1420203"/>
            <a:ext cx="7886700" cy="1325563"/>
          </a:xfrm>
        </p:spPr>
        <p:txBody>
          <a:bodyPr>
            <a:normAutofit/>
          </a:bodyPr>
          <a:lstStyle/>
          <a:p>
            <a:r>
              <a:rPr lang="tr-TR" sz="3600" dirty="0" smtClean="0">
                <a:solidFill>
                  <a:srgbClr val="FF6600"/>
                </a:solidFill>
              </a:rPr>
              <a:t>Türkiye’de Özel Yetenekli Tanılama Sistemi</a:t>
            </a:r>
            <a:endParaRPr lang="tr-TR" sz="3600" dirty="0">
              <a:solidFill>
                <a:srgbClr val="FF6600"/>
              </a:solidFill>
            </a:endParaRPr>
          </a:p>
        </p:txBody>
      </p:sp>
      <p:sp>
        <p:nvSpPr>
          <p:cNvPr id="4" name="İçerik Yer Tutucusu 2"/>
          <p:cNvSpPr>
            <a:spLocks noGrp="1"/>
          </p:cNvSpPr>
          <p:nvPr>
            <p:ph idx="1"/>
          </p:nvPr>
        </p:nvSpPr>
        <p:spPr>
          <a:xfrm>
            <a:off x="828222" y="2422841"/>
            <a:ext cx="6709906" cy="3146611"/>
          </a:xfrm>
        </p:spPr>
        <p:txBody>
          <a:bodyPr/>
          <a:lstStyle/>
          <a:p>
            <a:pPr marL="0" indent="0">
              <a:buNone/>
            </a:pPr>
            <a:endParaRPr lang="tr-TR" dirty="0" smtClean="0"/>
          </a:p>
          <a:p>
            <a:r>
              <a:rPr lang="tr-TR" sz="2400" dirty="0" smtClean="0"/>
              <a:t>Aday </a:t>
            </a:r>
            <a:r>
              <a:rPr lang="tr-TR" sz="2400" dirty="0"/>
              <a:t>G</a:t>
            </a:r>
            <a:r>
              <a:rPr lang="tr-TR" sz="2400" dirty="0" smtClean="0"/>
              <a:t>österme</a:t>
            </a:r>
          </a:p>
          <a:p>
            <a:r>
              <a:rPr lang="tr-TR" sz="2400" dirty="0" smtClean="0"/>
              <a:t>Tarama</a:t>
            </a:r>
          </a:p>
          <a:p>
            <a:r>
              <a:rPr lang="tr-TR" sz="2400" dirty="0" smtClean="0"/>
              <a:t>Bireysel Değerlendirme</a:t>
            </a:r>
          </a:p>
          <a:p>
            <a:r>
              <a:rPr lang="tr-TR" sz="2400" dirty="0" smtClean="0"/>
              <a:t>Tanılama</a:t>
            </a:r>
          </a:p>
          <a:p>
            <a:r>
              <a:rPr lang="tr-TR" sz="2400" dirty="0" smtClean="0"/>
              <a:t>Bilim ve Sanat </a:t>
            </a:r>
            <a:r>
              <a:rPr lang="tr-TR" sz="2400" dirty="0" err="1" smtClean="0"/>
              <a:t>Merkezi+Destek</a:t>
            </a:r>
            <a:r>
              <a:rPr lang="tr-TR" sz="2400" dirty="0" smtClean="0"/>
              <a:t> Eğitim Odası</a:t>
            </a:r>
            <a:endParaRPr lang="tr-TR" sz="2400" dirty="0"/>
          </a:p>
        </p:txBody>
      </p:sp>
    </p:spTree>
    <p:extLst>
      <p:ext uri="{BB962C8B-B14F-4D97-AF65-F5344CB8AC3E}">
        <p14:creationId xmlns:p14="http://schemas.microsoft.com/office/powerpoint/2010/main" val="3226868732"/>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1756</Words>
  <Application>Microsoft Office PowerPoint</Application>
  <PresentationFormat>Ekran Gösterisi (4:3)</PresentationFormat>
  <Paragraphs>246</Paragraphs>
  <Slides>36</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36</vt:i4>
      </vt:variant>
    </vt:vector>
  </HeadingPairs>
  <TitlesOfParts>
    <vt:vector size="47" baseType="lpstr">
      <vt:lpstr>Advent Pro Medium</vt:lpstr>
      <vt:lpstr>Arial</vt:lpstr>
      <vt:lpstr>Calibri</vt:lpstr>
      <vt:lpstr>Calibri Light</vt:lpstr>
      <vt:lpstr>Candara</vt:lpstr>
      <vt:lpstr>Gadugi</vt:lpstr>
      <vt:lpstr>Life Savers</vt:lpstr>
      <vt:lpstr>Segoe UI Historic</vt:lpstr>
      <vt:lpstr>Times New Roman</vt:lpstr>
      <vt:lpstr>Wingdings</vt:lpstr>
      <vt:lpstr>Office Teması</vt:lpstr>
      <vt:lpstr>PowerPoint Sunusu</vt:lpstr>
      <vt:lpstr>PowerPoint Sunusu</vt:lpstr>
      <vt:lpstr>Genel Akış</vt:lpstr>
      <vt:lpstr>PowerPoint Sunusu</vt:lpstr>
      <vt:lpstr>Özel Yetenekli Öğrenci</vt:lpstr>
      <vt:lpstr>Bazı Özel Yetenek Tanımları</vt:lpstr>
      <vt:lpstr>Rezullini Üç Halka Modeli</vt:lpstr>
      <vt:lpstr>PowerPoint Sunusu</vt:lpstr>
      <vt:lpstr>Türkiye’de Özel Yetenekli Tanılama Sistemi</vt:lpstr>
      <vt:lpstr>Bilim ve Sanat Merkezleri</vt:lpstr>
      <vt:lpstr>BİLSEMLERDE YÜRÜTÜLMEKTE OLAN PROGRAMLAR</vt:lpstr>
      <vt:lpstr>Özel Yetenekli Öğrencilerin Özellikleri </vt:lpstr>
      <vt:lpstr>Özel Yetenekli Öğrencilerin Özellikleri </vt:lpstr>
      <vt:lpstr>Özel Yetenekli Öğrencilerin Özellikleri </vt:lpstr>
      <vt:lpstr>PowerPoint Sunusu</vt:lpstr>
      <vt:lpstr>Bilişsel Gelişim</vt:lpstr>
      <vt:lpstr>Bilişsel Gelişim</vt:lpstr>
      <vt:lpstr>Bilişsel Gelişim</vt:lpstr>
      <vt:lpstr>Bilişsel Gelişim</vt:lpstr>
      <vt:lpstr>Bilişsel Gelişim</vt:lpstr>
      <vt:lpstr>Dil Gelişimi</vt:lpstr>
      <vt:lpstr>ETKİNLİK</vt:lpstr>
      <vt:lpstr>PowerPoint Sunusu</vt:lpstr>
      <vt:lpstr>Sosyal Duygusal Gelişim</vt:lpstr>
      <vt:lpstr>Sosyal Duygusal Gelişim</vt:lpstr>
      <vt:lpstr>Sosyal Duygusal Gelişim</vt:lpstr>
      <vt:lpstr>ÖNEMLİ</vt:lpstr>
      <vt:lpstr>PowerPoint Sunusu</vt:lpstr>
      <vt:lpstr>ETKİNLİK</vt:lpstr>
      <vt:lpstr>PowerPoint Sunusu</vt:lpstr>
      <vt:lpstr>Özel Yetenekli Öğrencilerin Sınıfta Sergileyebileceği Davranışlar</vt:lpstr>
      <vt:lpstr>Özel Yeteneklilerin Öğretmenleri (Vidergor ve Harris, 2015 ) </vt:lpstr>
      <vt:lpstr>Özel Yeteneklilerin Öğretmenleri (Vidergor ve Harris, 2015 ) </vt:lpstr>
      <vt:lpstr>Özel Yetenekli Çocukların Belirlediği En Önemli Öğretmen Yeterlikleri</vt:lpstr>
      <vt:lpstr>Doğru Bilinen Yanlışlar</vt:lpstr>
      <vt:lpstr>TEŞEKKÜRLER</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PDR</dc:creator>
  <cp:lastModifiedBy>PDR</cp:lastModifiedBy>
  <cp:revision>20</cp:revision>
  <dcterms:created xsi:type="dcterms:W3CDTF">2022-11-01T14:28:26Z</dcterms:created>
  <dcterms:modified xsi:type="dcterms:W3CDTF">2023-03-31T11:04:26Z</dcterms:modified>
</cp:coreProperties>
</file>