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94" r:id="rId6"/>
    <p:sldId id="264" r:id="rId7"/>
    <p:sldId id="265" r:id="rId8"/>
    <p:sldId id="287" r:id="rId9"/>
    <p:sldId id="266" r:id="rId10"/>
    <p:sldId id="267" r:id="rId11"/>
    <p:sldId id="288" r:id="rId12"/>
    <p:sldId id="268" r:id="rId13"/>
    <p:sldId id="289" r:id="rId14"/>
    <p:sldId id="296" r:id="rId15"/>
    <p:sldId id="269" r:id="rId16"/>
    <p:sldId id="270" r:id="rId17"/>
    <p:sldId id="271" r:id="rId18"/>
    <p:sldId id="290" r:id="rId19"/>
    <p:sldId id="272" r:id="rId20"/>
    <p:sldId id="293" r:id="rId21"/>
    <p:sldId id="273" r:id="rId22"/>
    <p:sldId id="274" r:id="rId23"/>
    <p:sldId id="275" r:id="rId24"/>
    <p:sldId id="276" r:id="rId25"/>
    <p:sldId id="277" r:id="rId26"/>
    <p:sldId id="278" r:id="rId27"/>
    <p:sldId id="297" r:id="rId28"/>
    <p:sldId id="283" r:id="rId29"/>
    <p:sldId id="291" r:id="rId30"/>
    <p:sldId id="284" r:id="rId31"/>
    <p:sldId id="292" r:id="rId32"/>
    <p:sldId id="285" r:id="rId33"/>
    <p:sldId id="299" r:id="rId34"/>
    <p:sldId id="300" r:id="rId35"/>
    <p:sldId id="302" r:id="rId36"/>
    <p:sldId id="301" r:id="rId37"/>
    <p:sldId id="286" r:id="rId38"/>
    <p:sldId id="305" r:id="rId39"/>
    <p:sldId id="295"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şlıksız Bölüm" id="{C8B51A04-0A3C-4F05-9F84-7729F7751E3C}">
          <p14:sldIdLst>
            <p14:sldId id="256"/>
            <p14:sldId id="257"/>
            <p14:sldId id="258"/>
            <p14:sldId id="263"/>
            <p14:sldId id="294"/>
            <p14:sldId id="264"/>
            <p14:sldId id="265"/>
            <p14:sldId id="287"/>
            <p14:sldId id="266"/>
            <p14:sldId id="267"/>
            <p14:sldId id="288"/>
            <p14:sldId id="268"/>
            <p14:sldId id="289"/>
            <p14:sldId id="296"/>
            <p14:sldId id="269"/>
            <p14:sldId id="270"/>
            <p14:sldId id="271"/>
            <p14:sldId id="290"/>
            <p14:sldId id="272"/>
            <p14:sldId id="293"/>
            <p14:sldId id="273"/>
            <p14:sldId id="274"/>
            <p14:sldId id="275"/>
            <p14:sldId id="276"/>
            <p14:sldId id="277"/>
            <p14:sldId id="278"/>
            <p14:sldId id="297"/>
            <p14:sldId id="283"/>
            <p14:sldId id="291"/>
            <p14:sldId id="284"/>
            <p14:sldId id="292"/>
            <p14:sldId id="285"/>
            <p14:sldId id="299"/>
            <p14:sldId id="300"/>
            <p14:sldId id="302"/>
            <p14:sldId id="301"/>
            <p14:sldId id="286"/>
            <p14:sldId id="305"/>
            <p14:sldId id="29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1" d="100"/>
          <a:sy n="51" d="100"/>
        </p:scale>
        <p:origin x="-1926" y="-4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4" name="3 Veri Yer Tutucusu"/>
          <p:cNvSpPr>
            <a:spLocks noGrp="1"/>
          </p:cNvSpPr>
          <p:nvPr>
            <p:ph type="dt" sz="half" idx="10"/>
          </p:nvPr>
        </p:nvSpPr>
        <p:spPr/>
        <p:txBody>
          <a:bodyPr/>
          <a:lstStyle/>
          <a:p>
            <a:fld id="{D9F75050-0E15-4C5B-92B0-66D068882F1F}" type="datetimeFigureOut">
              <a:rPr lang="tr-TR" smtClean="0"/>
              <a:pPr/>
              <a:t>14.04.2023</a:t>
            </a:fld>
            <a:endParaRPr lang="tr-TR"/>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14.04.2023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0"/>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0"/>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14.04.2023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14.04.2023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1"/>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14.04.2023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14.04.2023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14.04.2023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14.04.2023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14.04.2023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8" y="273049"/>
            <a:ext cx="3008313" cy="1162051"/>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14.04.2023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14.04.2023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2 Metin Yer Tutucusu"/>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14.04.2023</a:t>
            </a:fld>
            <a:endParaRPr lang="tr-TR"/>
          </a:p>
        </p:txBody>
      </p:sp>
      <p:sp>
        <p:nvSpPr>
          <p:cNvPr id="5" name="4 Altbilgi Yer Tutucusu"/>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
        <p:nvSpPr>
          <p:cNvPr id="11" name="10 Metin kutusu"/>
          <p:cNvSpPr txBox="1"/>
          <p:nvPr userDrawn="1"/>
        </p:nvSpPr>
        <p:spPr>
          <a:xfrm>
            <a:off x="3500431" y="1000108"/>
            <a:ext cx="2199641" cy="707886"/>
          </a:xfrm>
          <a:prstGeom prst="rect">
            <a:avLst/>
          </a:prstGeom>
          <a:noFill/>
        </p:spPr>
        <p:txBody>
          <a:bodyPr wrap="none" rtlCol="0">
            <a:spAutoFit/>
          </a:bodyPr>
          <a:lstStyle/>
          <a:p>
            <a:pPr algn="ctr"/>
            <a:r>
              <a:rPr lang="tr-TR" sz="800" kern="1200" dirty="0" smtClean="0">
                <a:solidFill>
                  <a:schemeClr val="tx1"/>
                </a:solidFill>
                <a:latin typeface="+mn-lt"/>
                <a:ea typeface="+mn-ea"/>
                <a:cs typeface="+mn-cs"/>
              </a:rPr>
              <a:t>Bu Proje Avrupa Birliği ve Türkiye Cumhuriyeti </a:t>
            </a:r>
          </a:p>
          <a:p>
            <a:pPr algn="ctr"/>
            <a:r>
              <a:rPr lang="tr-TR" sz="800" kern="1200" dirty="0" smtClean="0">
                <a:solidFill>
                  <a:schemeClr val="tx1"/>
                </a:solidFill>
                <a:latin typeface="+mn-lt"/>
                <a:ea typeface="+mn-ea"/>
                <a:cs typeface="+mn-cs"/>
              </a:rPr>
              <a:t>tarafından finanse edilmektedir.</a:t>
            </a:r>
            <a:endParaRPr lang="en-US" sz="800" kern="1200" dirty="0" smtClean="0">
              <a:solidFill>
                <a:schemeClr val="tx1"/>
              </a:solidFill>
              <a:latin typeface="+mn-lt"/>
              <a:ea typeface="+mn-ea"/>
              <a:cs typeface="+mn-cs"/>
            </a:endParaRPr>
          </a:p>
          <a:p>
            <a:pPr algn="ctr"/>
            <a:r>
              <a:rPr lang="en-US" sz="800" kern="1200" dirty="0" smtClean="0">
                <a:solidFill>
                  <a:schemeClr val="tx1"/>
                </a:solidFill>
                <a:latin typeface="+mn-lt"/>
                <a:ea typeface="+mn-ea"/>
                <a:cs typeface="+mn-cs"/>
              </a:rPr>
              <a:t>This project is co-funded by the European Union</a:t>
            </a:r>
          </a:p>
          <a:p>
            <a:pPr algn="ctr"/>
            <a:r>
              <a:rPr lang="en-US" sz="800" kern="1200" dirty="0" smtClean="0">
                <a:solidFill>
                  <a:schemeClr val="tx1"/>
                </a:solidFill>
                <a:latin typeface="+mn-lt"/>
                <a:ea typeface="+mn-ea"/>
                <a:cs typeface="+mn-cs"/>
              </a:rPr>
              <a:t> and the Republic</a:t>
            </a:r>
            <a:r>
              <a:rPr lang="en-US" sz="800" kern="1200" baseline="0" dirty="0" smtClean="0">
                <a:solidFill>
                  <a:schemeClr val="tx1"/>
                </a:solidFill>
                <a:latin typeface="+mn-lt"/>
                <a:ea typeface="+mn-ea"/>
                <a:cs typeface="+mn-cs"/>
              </a:rPr>
              <a:t> of Turkey</a:t>
            </a:r>
            <a:endParaRPr lang="tr-TR" sz="800" kern="1200" dirty="0" smtClean="0">
              <a:solidFill>
                <a:schemeClr val="tx1"/>
              </a:solidFill>
              <a:latin typeface="+mn-lt"/>
              <a:ea typeface="+mn-ea"/>
              <a:cs typeface="+mn-cs"/>
            </a:endParaRPr>
          </a:p>
          <a:p>
            <a:pPr algn="ctr"/>
            <a:endParaRPr lang="tr-TR" sz="800" dirty="0"/>
          </a:p>
        </p:txBody>
      </p:sp>
      <p:pic>
        <p:nvPicPr>
          <p:cNvPr id="13" name="12 Resim" descr="HKU-logo-dikey-tr.png"/>
          <p:cNvPicPr>
            <a:picLocks noChangeAspect="1"/>
          </p:cNvPicPr>
          <p:nvPr userDrawn="1"/>
        </p:nvPicPr>
        <p:blipFill>
          <a:blip r:embed="rId13" cstate="print"/>
          <a:stretch>
            <a:fillRect/>
          </a:stretch>
        </p:blipFill>
        <p:spPr>
          <a:xfrm>
            <a:off x="5124952" y="6357959"/>
            <a:ext cx="375742" cy="416912"/>
          </a:xfrm>
          <a:prstGeom prst="rect">
            <a:avLst/>
          </a:prstGeom>
        </p:spPr>
      </p:pic>
      <p:pic>
        <p:nvPicPr>
          <p:cNvPr id="1026" name="Picture 2" descr="C:\Users\ilker\Desktop\AB projesi\Logo\png\ikgpro.png"/>
          <p:cNvPicPr>
            <a:picLocks noChangeAspect="1" noChangeArrowheads="1"/>
          </p:cNvPicPr>
          <p:nvPr userDrawn="1"/>
        </p:nvPicPr>
        <p:blipFill>
          <a:blip r:embed="rId14" cstate="print"/>
          <a:srcRect/>
          <a:stretch>
            <a:fillRect/>
          </a:stretch>
        </p:blipFill>
        <p:spPr bwMode="auto">
          <a:xfrm>
            <a:off x="-142908" y="5786460"/>
            <a:ext cx="1490125" cy="702889"/>
          </a:xfrm>
          <a:prstGeom prst="rect">
            <a:avLst/>
          </a:prstGeom>
          <a:noFill/>
        </p:spPr>
      </p:pic>
      <p:pic>
        <p:nvPicPr>
          <p:cNvPr id="7" name="Picture 3" descr="C:\Users\ilker\Desktop\AB projesi\Logo\png\meb.png"/>
          <p:cNvPicPr>
            <a:picLocks noChangeAspect="1" noChangeArrowheads="1"/>
          </p:cNvPicPr>
          <p:nvPr userDrawn="1"/>
        </p:nvPicPr>
        <p:blipFill>
          <a:blip r:embed="rId15" cstate="print"/>
          <a:srcRect/>
          <a:stretch>
            <a:fillRect/>
          </a:stretch>
        </p:blipFill>
        <p:spPr bwMode="auto">
          <a:xfrm>
            <a:off x="4030668" y="5800801"/>
            <a:ext cx="1112837" cy="628595"/>
          </a:xfrm>
          <a:prstGeom prst="rect">
            <a:avLst/>
          </a:prstGeom>
          <a:noFill/>
        </p:spPr>
      </p:pic>
      <p:pic>
        <p:nvPicPr>
          <p:cNvPr id="1028" name="Picture 4" descr="C:\Users\ilker\Desktop\AB projesi\Logo\png\bilsem.png"/>
          <p:cNvPicPr>
            <a:picLocks noChangeAspect="1" noChangeArrowheads="1"/>
          </p:cNvPicPr>
          <p:nvPr userDrawn="1"/>
        </p:nvPicPr>
        <p:blipFill>
          <a:blip r:embed="rId16" cstate="print"/>
          <a:srcRect/>
          <a:stretch>
            <a:fillRect/>
          </a:stretch>
        </p:blipFill>
        <p:spPr bwMode="auto">
          <a:xfrm>
            <a:off x="3714752" y="6357963"/>
            <a:ext cx="319991" cy="401655"/>
          </a:xfrm>
          <a:prstGeom prst="rect">
            <a:avLst/>
          </a:prstGeom>
          <a:noFill/>
        </p:spPr>
      </p:pic>
      <p:pic>
        <p:nvPicPr>
          <p:cNvPr id="1029" name="Picture 5" descr="C:\Users\ilker\Desktop\AB projesi\Logo\png\proje logo.png"/>
          <p:cNvPicPr>
            <a:picLocks noChangeAspect="1" noChangeArrowheads="1"/>
          </p:cNvPicPr>
          <p:nvPr userDrawn="1"/>
        </p:nvPicPr>
        <p:blipFill>
          <a:blip r:embed="rId17" cstate="print"/>
          <a:srcRect/>
          <a:stretch>
            <a:fillRect/>
          </a:stretch>
        </p:blipFill>
        <p:spPr bwMode="auto">
          <a:xfrm>
            <a:off x="4429132" y="6429397"/>
            <a:ext cx="333397" cy="327283"/>
          </a:xfrm>
          <a:prstGeom prst="rect">
            <a:avLst/>
          </a:prstGeom>
          <a:noFill/>
        </p:spPr>
      </p:pic>
      <p:pic>
        <p:nvPicPr>
          <p:cNvPr id="1030" name="Picture 6" descr="C:\Users\ilker\Desktop\AB projesi\Logo\png\sosyal.png"/>
          <p:cNvPicPr>
            <a:picLocks noChangeAspect="1" noChangeArrowheads="1"/>
          </p:cNvPicPr>
          <p:nvPr userDrawn="1"/>
        </p:nvPicPr>
        <p:blipFill>
          <a:blip r:embed="rId18" cstate="print"/>
          <a:srcRect/>
          <a:stretch>
            <a:fillRect/>
          </a:stretch>
        </p:blipFill>
        <p:spPr bwMode="auto">
          <a:xfrm>
            <a:off x="7992533" y="5972937"/>
            <a:ext cx="865755" cy="456459"/>
          </a:xfrm>
          <a:prstGeom prst="rect">
            <a:avLst/>
          </a:prstGeom>
          <a:noFill/>
        </p:spPr>
      </p:pic>
      <p:pic>
        <p:nvPicPr>
          <p:cNvPr id="1031" name="Picture 7" descr="C:\Users\ilker\Desktop\AB projesi\Logo\png\ab.png"/>
          <p:cNvPicPr>
            <a:picLocks noChangeAspect="1" noChangeArrowheads="1"/>
          </p:cNvPicPr>
          <p:nvPr userDrawn="1"/>
        </p:nvPicPr>
        <p:blipFill>
          <a:blip r:embed="rId19"/>
          <a:srcRect/>
          <a:stretch>
            <a:fillRect/>
          </a:stretch>
        </p:blipFill>
        <p:spPr bwMode="auto">
          <a:xfrm>
            <a:off x="3571868" y="142853"/>
            <a:ext cx="2047876" cy="82867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0" y="3302057"/>
            <a:ext cx="9144000" cy="1470025"/>
          </a:xfrm>
        </p:spPr>
        <p:txBody>
          <a:bodyPr>
            <a:noAutofit/>
          </a:bodyPr>
          <a:lstStyle/>
          <a:p>
            <a:pPr defTabSz="958850"/>
            <a:r>
              <a:rPr lang="tr-TR" sz="2400" b="1" dirty="0" smtClean="0"/>
              <a:t>“A </a:t>
            </a:r>
            <a:r>
              <a:rPr lang="tr-TR" sz="2400" b="1" dirty="0"/>
              <a:t>CHANCE TO TEACHERS TO UNWRAP THE PACKAGES OF THE </a:t>
            </a:r>
            <a:r>
              <a:rPr lang="tr-TR" sz="2400" b="1" dirty="0" smtClean="0"/>
              <a:t>GIFTED</a:t>
            </a:r>
            <a:r>
              <a:rPr lang="tr-TR" sz="2400" dirty="0"/>
              <a:t>”</a:t>
            </a:r>
            <a:r>
              <a:rPr lang="tr-TR" sz="2400" b="1" dirty="0" smtClean="0"/>
              <a:t> </a:t>
            </a:r>
            <a:br>
              <a:rPr lang="tr-TR" sz="2400" b="1" dirty="0" smtClean="0"/>
            </a:br>
            <a:r>
              <a:rPr lang="tr-TR" sz="2000" b="1" dirty="0" smtClean="0"/>
              <a:t/>
            </a:r>
            <a:br>
              <a:rPr lang="tr-TR" sz="2000" b="1" dirty="0" smtClean="0"/>
            </a:br>
            <a:r>
              <a:rPr lang="tr-TR" sz="2400" b="1" dirty="0" smtClean="0"/>
              <a:t>Projesi Öğretmen Eğitimi</a:t>
            </a:r>
            <a:endParaRPr lang="tr-TR" sz="2400" b="1" dirty="0"/>
          </a:p>
        </p:txBody>
      </p:sp>
      <p:sp>
        <p:nvSpPr>
          <p:cNvPr id="3" name="2 Alt Başlık"/>
          <p:cNvSpPr>
            <a:spLocks noGrp="1"/>
          </p:cNvSpPr>
          <p:nvPr>
            <p:ph type="subTitle" idx="1"/>
          </p:nvPr>
        </p:nvSpPr>
        <p:spPr>
          <a:xfrm>
            <a:off x="0" y="1844824"/>
            <a:ext cx="9144000" cy="1345704"/>
          </a:xfrm>
        </p:spPr>
        <p:txBody>
          <a:bodyPr>
            <a:normAutofit/>
          </a:bodyPr>
          <a:lstStyle/>
          <a:p>
            <a:r>
              <a:rPr lang="tr-TR" sz="2000" b="1" dirty="0">
                <a:solidFill>
                  <a:schemeClr val="tx1"/>
                </a:solidFill>
              </a:rPr>
              <a:t>Bütünleştirici Eğitim İçin Özel Eğitim Hizmetlerinin Kalitesinin Arttırılması (IQSES</a:t>
            </a:r>
            <a:r>
              <a:rPr lang="tr-TR" sz="2000" b="1" dirty="0" smtClean="0">
                <a:solidFill>
                  <a:schemeClr val="tx1"/>
                </a:solidFill>
              </a:rPr>
              <a:t>) </a:t>
            </a:r>
          </a:p>
          <a:p>
            <a:r>
              <a:rPr lang="tr-TR" sz="2000" b="1" dirty="0" smtClean="0">
                <a:solidFill>
                  <a:schemeClr val="tx1"/>
                </a:solidFill>
              </a:rPr>
              <a:t>Hibe </a:t>
            </a:r>
            <a:r>
              <a:rPr lang="tr-TR" sz="2000" b="1" dirty="0">
                <a:solidFill>
                  <a:schemeClr val="tx1"/>
                </a:solidFill>
              </a:rPr>
              <a:t>Programı</a:t>
            </a:r>
          </a:p>
        </p:txBody>
      </p:sp>
      <p:sp>
        <p:nvSpPr>
          <p:cNvPr id="5" name="Metin kutusu 4"/>
          <p:cNvSpPr txBox="1"/>
          <p:nvPr/>
        </p:nvSpPr>
        <p:spPr>
          <a:xfrm>
            <a:off x="3707911" y="4772076"/>
            <a:ext cx="1350050" cy="707886"/>
          </a:xfrm>
          <a:prstGeom prst="rect">
            <a:avLst/>
          </a:prstGeom>
          <a:noFill/>
        </p:spPr>
        <p:txBody>
          <a:bodyPr wrap="none" rtlCol="0">
            <a:spAutoFit/>
          </a:bodyPr>
          <a:lstStyle/>
          <a:p>
            <a:pPr algn="ctr"/>
            <a:r>
              <a:rPr lang="tr-TR" sz="2000" b="1" dirty="0" smtClean="0"/>
              <a:t>Mart 2022 </a:t>
            </a:r>
          </a:p>
          <a:p>
            <a:pPr algn="ctr"/>
            <a:r>
              <a:rPr lang="tr-TR" sz="2000" b="1" dirty="0" smtClean="0"/>
              <a:t>Ankara</a:t>
            </a:r>
            <a:endParaRPr lang="tr-TR" sz="2000" b="1"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1909" y="2636913"/>
            <a:ext cx="758972" cy="78673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95536" y="2132856"/>
            <a:ext cx="8352928" cy="3777283"/>
          </a:xfrm>
        </p:spPr>
        <p:txBody>
          <a:bodyPr>
            <a:normAutofit/>
          </a:bodyPr>
          <a:lstStyle/>
          <a:p>
            <a:pPr lvl="0" algn="just"/>
            <a:r>
              <a:rPr lang="tr-TR" sz="2800" b="1" dirty="0">
                <a:cs typeface="Times New Roman" pitchFamily="18" charset="0"/>
              </a:rPr>
              <a:t>Klasik ÖĞRETMEN merkezli öğretilerden farklılıklar gösteren yeni bir yaklaşım olup, eğiticinin gelenekselleşmiş kalıplarından uzak </a:t>
            </a:r>
            <a:r>
              <a:rPr lang="tr-TR" sz="2800" b="1" dirty="0" err="1">
                <a:cs typeface="Times New Roman" pitchFamily="18" charset="0"/>
              </a:rPr>
              <a:t>akılcıl</a:t>
            </a:r>
            <a:r>
              <a:rPr lang="tr-TR" sz="2800" b="1" dirty="0">
                <a:cs typeface="Times New Roman" pitchFamily="18" charset="0"/>
              </a:rPr>
              <a:t> değişimlerle öğrenciye, meslek yaşantısında karşılaştığı sorunları çözerken</a:t>
            </a:r>
          </a:p>
          <a:p>
            <a:pPr algn="just"/>
            <a:endParaRPr lang="tr-TR"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43191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lvl="0"/>
            <a:r>
              <a:rPr lang="tr-TR" sz="2800" b="1" dirty="0">
                <a:cs typeface="Times New Roman" pitchFamily="18" charset="0"/>
              </a:rPr>
              <a:t>Mantık yürütme,</a:t>
            </a:r>
          </a:p>
          <a:p>
            <a:pPr lvl="0"/>
            <a:r>
              <a:rPr lang="tr-TR" sz="2800" b="1" dirty="0">
                <a:cs typeface="Times New Roman" pitchFamily="18" charset="0"/>
              </a:rPr>
              <a:t>Analiz etme,</a:t>
            </a:r>
          </a:p>
          <a:p>
            <a:pPr lvl="0"/>
            <a:r>
              <a:rPr lang="tr-TR" sz="2800" b="1" dirty="0">
                <a:cs typeface="Times New Roman" pitchFamily="18" charset="0"/>
              </a:rPr>
              <a:t>Sentezleme,</a:t>
            </a:r>
          </a:p>
          <a:p>
            <a:pPr lvl="0"/>
            <a:r>
              <a:rPr lang="tr-TR" sz="2800" b="1" dirty="0">
                <a:cs typeface="Times New Roman" pitchFamily="18" charset="0"/>
              </a:rPr>
              <a:t>Bilgiye ulaşma ve</a:t>
            </a:r>
          </a:p>
          <a:p>
            <a:pPr lvl="0"/>
            <a:r>
              <a:rPr lang="tr-TR" sz="2800" b="1" dirty="0">
                <a:cs typeface="Times New Roman" pitchFamily="18" charset="0"/>
              </a:rPr>
              <a:t>Yorumlama becerisi vermektedir.</a:t>
            </a:r>
          </a:p>
          <a:p>
            <a:pPr lvl="0"/>
            <a:r>
              <a:rPr lang="tr-TR" sz="2800" b="1" dirty="0">
                <a:cs typeface="Times New Roman" pitchFamily="18" charset="0"/>
              </a:rPr>
              <a:t>Düşünen, sorgulayan ve araştıran bireyler yetiştirmeyi hedeflemektedir.</a:t>
            </a:r>
          </a:p>
          <a:p>
            <a:pPr algn="just"/>
            <a:endParaRPr lang="tr-TR"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172194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700808"/>
            <a:ext cx="8229600" cy="1143000"/>
          </a:xfrm>
        </p:spPr>
        <p:txBody>
          <a:bodyPr>
            <a:normAutofit fontScale="90000"/>
          </a:bodyPr>
          <a:lstStyle/>
          <a:p>
            <a:r>
              <a:rPr lang="tr-TR" b="1" dirty="0">
                <a:latin typeface="Times New Roman" pitchFamily="18" charset="0"/>
                <a:cs typeface="Times New Roman" pitchFamily="18" charset="0"/>
              </a:rPr>
              <a:t>Probleme dayalı öğrenme</a:t>
            </a:r>
            <a:r>
              <a:rPr lang="tr-TR" dirty="0"/>
              <a:t/>
            </a:r>
            <a:br>
              <a:rPr lang="tr-TR" dirty="0"/>
            </a:br>
            <a:endParaRPr lang="tr-TR" dirty="0"/>
          </a:p>
        </p:txBody>
      </p:sp>
      <p:sp>
        <p:nvSpPr>
          <p:cNvPr id="3" name="İçerik Yer Tutucusu 2"/>
          <p:cNvSpPr>
            <a:spLocks noGrp="1"/>
          </p:cNvSpPr>
          <p:nvPr>
            <p:ph sz="quarter" idx="1"/>
          </p:nvPr>
        </p:nvSpPr>
        <p:spPr>
          <a:xfrm>
            <a:off x="323528" y="2924944"/>
            <a:ext cx="8424936" cy="2852936"/>
          </a:xfrm>
        </p:spPr>
        <p:txBody>
          <a:bodyPr>
            <a:normAutofit/>
          </a:bodyPr>
          <a:lstStyle/>
          <a:p>
            <a:r>
              <a:rPr lang="tr-TR" b="1" u="sng" dirty="0" err="1" smtClean="0"/>
              <a:t>Yapılandırmacı</a:t>
            </a:r>
            <a:r>
              <a:rPr lang="tr-TR" b="1" dirty="0" smtClean="0"/>
              <a:t> </a:t>
            </a:r>
            <a:r>
              <a:rPr lang="tr-TR" b="1" dirty="0"/>
              <a:t>öğrenme ortamlarının en </a:t>
            </a:r>
            <a:r>
              <a:rPr lang="tr-TR" sz="2800" b="1" dirty="0">
                <a:cs typeface="Times New Roman" pitchFamily="18" charset="0"/>
              </a:rPr>
              <a:t>önemli</a:t>
            </a:r>
            <a:r>
              <a:rPr lang="tr-TR" b="1" dirty="0"/>
              <a:t> uygulamalarından biri</a:t>
            </a:r>
          </a:p>
          <a:p>
            <a:r>
              <a:rPr lang="tr-TR" b="1" kern="1000" dirty="0" smtClean="0"/>
              <a:t>Öğrenme etkinliklerinin </a:t>
            </a:r>
            <a:r>
              <a:rPr lang="tr-TR" b="1" kern="1000" dirty="0"/>
              <a:t>planlanması</a:t>
            </a:r>
            <a:r>
              <a:rPr lang="tr-TR" b="1" dirty="0"/>
              <a:t>, öğrencilerin belli bir problem durumuna aktif katılımlarını </a:t>
            </a:r>
            <a:r>
              <a:rPr lang="tr-TR" b="1" dirty="0" smtClean="0"/>
              <a:t>gerektiriyor</a:t>
            </a:r>
            <a:endParaRPr lang="tr-TR" b="1" dirty="0"/>
          </a:p>
        </p:txBody>
      </p:sp>
    </p:spTree>
    <p:extLst>
      <p:ext uri="{BB962C8B-B14F-4D97-AF65-F5344CB8AC3E}">
        <p14:creationId xmlns:p14="http://schemas.microsoft.com/office/powerpoint/2010/main" val="2761556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132856"/>
            <a:ext cx="8352928" cy="3356992"/>
          </a:xfrm>
        </p:spPr>
        <p:txBody>
          <a:bodyPr/>
          <a:lstStyle/>
          <a:p>
            <a:r>
              <a:rPr lang="tr-TR" b="1" dirty="0">
                <a:cs typeface="Times New Roman" pitchFamily="18" charset="0"/>
              </a:rPr>
              <a:t>Dolayısıyla, problem çözmeye dayalı öğrenme, eğitim programı, öğretim </a:t>
            </a:r>
            <a:r>
              <a:rPr lang="tr-TR" b="1" dirty="0" smtClean="0">
                <a:cs typeface="Times New Roman" pitchFamily="18" charset="0"/>
              </a:rPr>
              <a:t>ve değerlendirme </a:t>
            </a:r>
            <a:r>
              <a:rPr lang="tr-TR" b="1" dirty="0">
                <a:cs typeface="Times New Roman" pitchFamily="18" charset="0"/>
              </a:rPr>
              <a:t>için güçlü bir öğretim stratejisidir </a:t>
            </a:r>
            <a:r>
              <a:rPr lang="tr-TR" dirty="0">
                <a:cs typeface="Times New Roman" pitchFamily="18" charset="0"/>
              </a:rPr>
              <a:t>(</a:t>
            </a:r>
            <a:r>
              <a:rPr lang="tr-TR" dirty="0" err="1">
                <a:cs typeface="Times New Roman" pitchFamily="18" charset="0"/>
              </a:rPr>
              <a:t>Torp</a:t>
            </a:r>
            <a:r>
              <a:rPr lang="tr-TR" dirty="0">
                <a:cs typeface="Times New Roman" pitchFamily="18" charset="0"/>
              </a:rPr>
              <a:t> </a:t>
            </a:r>
            <a:r>
              <a:rPr lang="tr-TR" dirty="0" err="1">
                <a:cs typeface="Times New Roman" pitchFamily="18" charset="0"/>
              </a:rPr>
              <a:t>and</a:t>
            </a:r>
            <a:r>
              <a:rPr lang="tr-TR" dirty="0">
                <a:cs typeface="Times New Roman" pitchFamily="18" charset="0"/>
              </a:rPr>
              <a:t> </a:t>
            </a:r>
            <a:r>
              <a:rPr lang="tr-TR" dirty="0" err="1">
                <a:cs typeface="Times New Roman" pitchFamily="18" charset="0"/>
              </a:rPr>
              <a:t>Sage</a:t>
            </a:r>
            <a:r>
              <a:rPr lang="tr-TR" dirty="0">
                <a:cs typeface="Times New Roman" pitchFamily="18" charset="0"/>
              </a:rPr>
              <a:t>, 1998).</a:t>
            </a:r>
          </a:p>
          <a:p>
            <a:pPr algn="just"/>
            <a:endParaRPr lang="tr-TR" b="1" dirty="0">
              <a:latin typeface="Times New Roman" pitchFamily="18" charset="0"/>
              <a:cs typeface="Times New Roman" pitchFamily="18" charset="0"/>
            </a:endParaRPr>
          </a:p>
          <a:p>
            <a:pPr algn="just"/>
            <a:endParaRPr lang="tr-TR" b="1" dirty="0">
              <a:latin typeface="Times New Roman" pitchFamily="18" charset="0"/>
              <a:cs typeface="Times New Roman" pitchFamily="18" charset="0"/>
            </a:endParaRPr>
          </a:p>
        </p:txBody>
      </p:sp>
    </p:spTree>
    <p:extLst>
      <p:ext uri="{BB962C8B-B14F-4D97-AF65-F5344CB8AC3E}">
        <p14:creationId xmlns:p14="http://schemas.microsoft.com/office/powerpoint/2010/main" val="1390374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b="1" dirty="0">
                <a:cs typeface="Times New Roman" pitchFamily="18" charset="0"/>
              </a:rPr>
              <a:t>PDÖ yaklaşımıyla işlenen derslerde öğrenci tutumlarının </a:t>
            </a:r>
            <a:r>
              <a:rPr lang="tr-TR" dirty="0" smtClean="0">
                <a:cs typeface="Times New Roman" pitchFamily="18" charset="0"/>
              </a:rPr>
              <a:t>(Özgen ve Pesen,2008</a:t>
            </a:r>
            <a:r>
              <a:rPr lang="tr-TR" dirty="0">
                <a:cs typeface="Times New Roman" pitchFamily="18" charset="0"/>
              </a:rPr>
              <a:t>), </a:t>
            </a:r>
            <a:r>
              <a:rPr lang="tr-TR" b="1" dirty="0" err="1" smtClean="0">
                <a:cs typeface="Times New Roman" pitchFamily="18" charset="0"/>
              </a:rPr>
              <a:t>özyeterlik</a:t>
            </a:r>
            <a:r>
              <a:rPr lang="tr-TR" b="1" dirty="0">
                <a:cs typeface="Times New Roman" pitchFamily="18" charset="0"/>
              </a:rPr>
              <a:t> </a:t>
            </a:r>
            <a:r>
              <a:rPr lang="tr-TR" b="1" dirty="0" smtClean="0">
                <a:cs typeface="Times New Roman" pitchFamily="18" charset="0"/>
              </a:rPr>
              <a:t>algılarının</a:t>
            </a:r>
            <a:r>
              <a:rPr lang="tr-TR" dirty="0" smtClean="0">
                <a:cs typeface="Times New Roman" pitchFamily="18" charset="0"/>
              </a:rPr>
              <a:t>(Usta,2013</a:t>
            </a:r>
            <a:r>
              <a:rPr lang="tr-TR" dirty="0">
                <a:cs typeface="Times New Roman" pitchFamily="18" charset="0"/>
              </a:rPr>
              <a:t>), </a:t>
            </a:r>
            <a:r>
              <a:rPr lang="tr-TR" b="1" dirty="0" smtClean="0">
                <a:cs typeface="Times New Roman" pitchFamily="18" charset="0"/>
              </a:rPr>
              <a:t>başarılarının </a:t>
            </a:r>
            <a:r>
              <a:rPr lang="tr-TR" dirty="0">
                <a:cs typeface="Times New Roman" pitchFamily="18" charset="0"/>
              </a:rPr>
              <a:t>(</a:t>
            </a:r>
            <a:r>
              <a:rPr lang="tr-TR" dirty="0" smtClean="0">
                <a:cs typeface="Times New Roman" pitchFamily="18" charset="0"/>
              </a:rPr>
              <a:t>Uslu,2006;Uygun,2010</a:t>
            </a:r>
            <a:r>
              <a:rPr lang="tr-TR" dirty="0">
                <a:cs typeface="Times New Roman" pitchFamily="18" charset="0"/>
              </a:rPr>
              <a:t>) </a:t>
            </a:r>
            <a:r>
              <a:rPr lang="tr-TR" b="1" dirty="0">
                <a:cs typeface="Times New Roman" pitchFamily="18" charset="0"/>
              </a:rPr>
              <a:t>ve </a:t>
            </a:r>
            <a:r>
              <a:rPr lang="tr-TR" b="1" dirty="0" smtClean="0">
                <a:cs typeface="Times New Roman" pitchFamily="18" charset="0"/>
              </a:rPr>
              <a:t>      bilgilerine </a:t>
            </a:r>
            <a:r>
              <a:rPr lang="tr-TR" b="1" dirty="0" smtClean="0">
                <a:cs typeface="Times New Roman" pitchFamily="18" charset="0"/>
              </a:rPr>
              <a:t>yönelik </a:t>
            </a:r>
            <a:r>
              <a:rPr lang="tr-TR" b="1" dirty="0">
                <a:cs typeface="Times New Roman" pitchFamily="18" charset="0"/>
              </a:rPr>
              <a:t>kalıcılık düzeylerinin arttığı gözlenmiştir </a:t>
            </a:r>
            <a:r>
              <a:rPr lang="tr-TR" dirty="0">
                <a:cs typeface="Times New Roman" pitchFamily="18" charset="0"/>
              </a:rPr>
              <a:t>(Günhan ve </a:t>
            </a:r>
            <a:r>
              <a:rPr lang="tr-TR" dirty="0" smtClean="0">
                <a:cs typeface="Times New Roman" pitchFamily="18" charset="0"/>
              </a:rPr>
              <a:t>Başer,2009</a:t>
            </a:r>
            <a:r>
              <a:rPr lang="tr-TR" dirty="0">
                <a:cs typeface="Times New Roman" pitchFamily="18" charset="0"/>
              </a:rPr>
              <a:t>; Uslu, 2006; Uygun, 2010; Uygun ve Tertemiz, 2014). </a:t>
            </a:r>
          </a:p>
        </p:txBody>
      </p:sp>
    </p:spTree>
    <p:extLst>
      <p:ext uri="{BB962C8B-B14F-4D97-AF65-F5344CB8AC3E}">
        <p14:creationId xmlns:p14="http://schemas.microsoft.com/office/powerpoint/2010/main" val="2405144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556792"/>
            <a:ext cx="8229600" cy="792088"/>
          </a:xfrm>
        </p:spPr>
        <p:txBody>
          <a:bodyPr/>
          <a:lstStyle/>
          <a:p>
            <a:r>
              <a:rPr lang="tr-TR" b="1" dirty="0" smtClean="0">
                <a:latin typeface="Times New Roman" pitchFamily="18" charset="0"/>
                <a:cs typeface="Times New Roman" pitchFamily="18" charset="0"/>
              </a:rPr>
              <a:t>Temel Özellikleri</a:t>
            </a:r>
            <a:endParaRPr lang="tr-TR" b="1" dirty="0">
              <a:latin typeface="Times New Roman" pitchFamily="18" charset="0"/>
              <a:cs typeface="Times New Roman" pitchFamily="18" charset="0"/>
            </a:endParaRPr>
          </a:p>
        </p:txBody>
      </p:sp>
      <p:sp>
        <p:nvSpPr>
          <p:cNvPr id="3" name="İçerik Yer Tutucusu 2"/>
          <p:cNvSpPr>
            <a:spLocks noGrp="1"/>
          </p:cNvSpPr>
          <p:nvPr>
            <p:ph sz="quarter" idx="1"/>
          </p:nvPr>
        </p:nvSpPr>
        <p:spPr>
          <a:xfrm>
            <a:off x="323528" y="2420888"/>
            <a:ext cx="8516643" cy="3600400"/>
          </a:xfrm>
        </p:spPr>
        <p:txBody>
          <a:bodyPr>
            <a:noAutofit/>
          </a:bodyPr>
          <a:lstStyle/>
          <a:p>
            <a:pPr lvl="1"/>
            <a:r>
              <a:rPr lang="tr-TR" b="1" dirty="0">
                <a:cs typeface="Times New Roman" pitchFamily="18" charset="0"/>
              </a:rPr>
              <a:t>Öğrenme, </a:t>
            </a:r>
            <a:r>
              <a:rPr lang="tr-TR" b="1" dirty="0" smtClean="0">
                <a:cs typeface="Times New Roman" pitchFamily="18" charset="0"/>
              </a:rPr>
              <a:t>PDÖ </a:t>
            </a:r>
            <a:r>
              <a:rPr lang="tr-TR" b="1" dirty="0">
                <a:cs typeface="Times New Roman" pitchFamily="18" charset="0"/>
              </a:rPr>
              <a:t>de gerçek hayattaki kadar karmaşık bir problem ile başlar. Problem genellikle birbirini izleyen ancak arada serbest çalışma için birkaç gün bırakılan iki ya da daha çok sayıda, 2-3 saatlik oturumlarda tartışılır.</a:t>
            </a:r>
          </a:p>
          <a:p>
            <a:pPr lvl="1"/>
            <a:r>
              <a:rPr lang="tr-TR" b="1" dirty="0">
                <a:cs typeface="Times New Roman" pitchFamily="18" charset="0"/>
              </a:rPr>
              <a:t>Öğrenciler dayanışarak, bireysel, eşli veya grup halinde çalışırlar</a:t>
            </a:r>
          </a:p>
          <a:p>
            <a:pPr marL="0" indent="0" algn="just">
              <a:buNone/>
            </a:pPr>
            <a:r>
              <a:rPr lang="tr-TR" sz="2800" b="1" dirty="0">
                <a:latin typeface="Times New Roman" pitchFamily="18" charset="0"/>
                <a:cs typeface="Times New Roman" pitchFamily="18" charset="0"/>
              </a:rPr>
              <a:t/>
            </a:r>
            <a:br>
              <a:rPr lang="tr-TR" sz="2800" b="1" dirty="0">
                <a:latin typeface="Times New Roman" pitchFamily="18" charset="0"/>
                <a:cs typeface="Times New Roman" pitchFamily="18" charset="0"/>
              </a:rPr>
            </a:br>
            <a:r>
              <a:rPr lang="tr-TR" sz="2800" b="1" dirty="0">
                <a:latin typeface="Times New Roman" pitchFamily="18" charset="0"/>
                <a:cs typeface="Times New Roman" pitchFamily="18" charset="0"/>
              </a:rPr>
              <a:t> </a:t>
            </a:r>
          </a:p>
          <a:p>
            <a:pPr algn="just"/>
            <a:endParaRPr lang="tr-TR"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053341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noAutofit/>
          </a:bodyPr>
          <a:lstStyle/>
          <a:p>
            <a:r>
              <a:rPr lang="tr-TR" sz="2800" b="1" dirty="0">
                <a:cs typeface="Times New Roman" pitchFamily="18" charset="0"/>
              </a:rPr>
              <a:t>Grup çalışmasının yapılması sosyal, gerçek ve aktif ortamda becerilerin gelişmesine olanak sağlar</a:t>
            </a:r>
            <a:r>
              <a:rPr lang="tr-TR" sz="2800" b="1" dirty="0" smtClean="0">
                <a:cs typeface="Times New Roman" pitchFamily="18" charset="0"/>
              </a:rPr>
              <a:t>.</a:t>
            </a:r>
          </a:p>
          <a:p>
            <a:pPr lvl="0"/>
            <a:r>
              <a:rPr lang="tr-TR" sz="2800" b="1" dirty="0" smtClean="0">
                <a:cs typeface="Times New Roman" pitchFamily="18" charset="0"/>
              </a:rPr>
              <a:t>Konuları </a:t>
            </a:r>
            <a:r>
              <a:rPr lang="tr-TR" sz="2800" b="1" dirty="0">
                <a:cs typeface="Times New Roman" pitchFamily="18" charset="0"/>
              </a:rPr>
              <a:t>öğrenciye aktarmak yerine problemi çözerken gerekli bilgiler araştırılarak edinilir</a:t>
            </a:r>
            <a:r>
              <a:rPr lang="tr-TR" sz="2800" b="1" dirty="0" smtClean="0">
                <a:cs typeface="Times New Roman" pitchFamily="18" charset="0"/>
              </a:rPr>
              <a:t>.</a:t>
            </a:r>
          </a:p>
          <a:p>
            <a:pPr lvl="0"/>
            <a:r>
              <a:rPr lang="tr-TR" sz="2800" b="1" dirty="0" smtClean="0">
                <a:cs typeface="Times New Roman" pitchFamily="18" charset="0"/>
              </a:rPr>
              <a:t>Gerçek </a:t>
            </a:r>
            <a:r>
              <a:rPr lang="tr-TR" sz="2800" b="1" dirty="0">
                <a:cs typeface="Times New Roman" pitchFamily="18" charset="0"/>
              </a:rPr>
              <a:t>hayat problemleri ile çok daha önceden yüz yüze gelmeyi sağlar</a:t>
            </a:r>
            <a:r>
              <a:rPr lang="tr-TR" sz="2800" b="1" dirty="0" smtClean="0">
                <a:cs typeface="Times New Roman" pitchFamily="18" charset="0"/>
              </a:rPr>
              <a:t>.</a:t>
            </a:r>
            <a:endParaRPr lang="tr-TR" sz="2800" b="1" dirty="0">
              <a:cs typeface="Times New Roman" pitchFamily="18" charset="0"/>
            </a:endParaRPr>
          </a:p>
          <a:p>
            <a:pPr lvl="0"/>
            <a:r>
              <a:rPr lang="tr-TR" sz="2800" b="1" dirty="0">
                <a:cs typeface="Times New Roman" pitchFamily="18" charset="0"/>
              </a:rPr>
              <a:t>Öğretmenin rehberlik görevi vardır.</a:t>
            </a:r>
          </a:p>
        </p:txBody>
      </p:sp>
    </p:spTree>
    <p:extLst>
      <p:ext uri="{BB962C8B-B14F-4D97-AF65-F5344CB8AC3E}">
        <p14:creationId xmlns:p14="http://schemas.microsoft.com/office/powerpoint/2010/main" val="1436590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2132856"/>
            <a:ext cx="8280920" cy="3921299"/>
          </a:xfrm>
        </p:spPr>
        <p:txBody>
          <a:bodyPr>
            <a:normAutofit/>
          </a:bodyPr>
          <a:lstStyle/>
          <a:p>
            <a:pPr marL="0" indent="0">
              <a:buNone/>
            </a:pPr>
            <a:r>
              <a:rPr lang="tr-TR" b="1" dirty="0">
                <a:cs typeface="Times New Roman" pitchFamily="18" charset="0"/>
              </a:rPr>
              <a:t>PDÖ stratejisini uygulamada stratejik olarak kullanılacak olan </a:t>
            </a:r>
            <a:r>
              <a:rPr lang="tr-TR" b="1" i="1" u="heavy" dirty="0">
                <a:cs typeface="Times New Roman" pitchFamily="18" charset="0"/>
              </a:rPr>
              <a:t>problemin kalitesi</a:t>
            </a:r>
            <a:r>
              <a:rPr lang="tr-TR" b="1" i="1" dirty="0">
                <a:cs typeface="Times New Roman" pitchFamily="18" charset="0"/>
              </a:rPr>
              <a:t> </a:t>
            </a:r>
            <a:r>
              <a:rPr lang="tr-TR" b="1" dirty="0">
                <a:cs typeface="Times New Roman" pitchFamily="18" charset="0"/>
              </a:rPr>
              <a:t>önemlidir. Stratejide kullanılacak olan kaliteli bir problemin </a:t>
            </a:r>
            <a:r>
              <a:rPr lang="tr-TR" b="1" dirty="0" smtClean="0">
                <a:cs typeface="Times New Roman" pitchFamily="18" charset="0"/>
              </a:rPr>
              <a:t>özellikleri;</a:t>
            </a:r>
            <a:endParaRPr lang="tr-TR" b="1" dirty="0">
              <a:cs typeface="Times New Roman" pitchFamily="18" charset="0"/>
            </a:endParaRPr>
          </a:p>
          <a:p>
            <a:pPr lvl="0"/>
            <a:r>
              <a:rPr lang="tr-TR" b="1" dirty="0" smtClean="0">
                <a:cs typeface="Times New Roman" pitchFamily="18" charset="0"/>
              </a:rPr>
              <a:t>Öğrencinin </a:t>
            </a:r>
            <a:r>
              <a:rPr lang="tr-TR" b="1" dirty="0">
                <a:cs typeface="Times New Roman" pitchFamily="18" charset="0"/>
              </a:rPr>
              <a:t>ilgisini hemen çekebilmeli, tüm öğrencileri harekete geçirmelidir.</a:t>
            </a:r>
          </a:p>
          <a:p>
            <a:pPr algn="just"/>
            <a:endParaRPr lang="tr-TR" b="1" dirty="0">
              <a:latin typeface="Times New Roman" pitchFamily="18" charset="0"/>
              <a:cs typeface="Times New Roman" pitchFamily="18" charset="0"/>
            </a:endParaRPr>
          </a:p>
        </p:txBody>
      </p:sp>
    </p:spTree>
    <p:extLst>
      <p:ext uri="{BB962C8B-B14F-4D97-AF65-F5344CB8AC3E}">
        <p14:creationId xmlns:p14="http://schemas.microsoft.com/office/powerpoint/2010/main" val="3035897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b="1" dirty="0">
                <a:cs typeface="Times New Roman" pitchFamily="18" charset="0"/>
              </a:rPr>
              <a:t>Bunun için gerçek dünyadan seçilmiş olmaları teşvik edicidir .</a:t>
            </a:r>
          </a:p>
          <a:p>
            <a:pPr lvl="0"/>
            <a:r>
              <a:rPr lang="tr-TR" b="1" dirty="0">
                <a:cs typeface="Times New Roman" pitchFamily="18" charset="0"/>
              </a:rPr>
              <a:t>Mantığı, yani akıl yürütmeyi temel almalıdır. Mantığın ana konusu bilginin elde ediliş formları olduğuna göre bilgiyi temel alan bir yaklaşım içinde olmalıdır.</a:t>
            </a:r>
          </a:p>
          <a:p>
            <a:pPr lvl="0"/>
            <a:r>
              <a:rPr lang="tr-TR" b="1" dirty="0">
                <a:cs typeface="Times New Roman" pitchFamily="18" charset="0"/>
              </a:rPr>
              <a:t>Öğrencilerin her aşamada kararını ifade edebilmesine uygun olmalıdır.</a:t>
            </a:r>
          </a:p>
          <a:p>
            <a:pPr algn="just"/>
            <a:endParaRPr lang="tr-TR" b="1" dirty="0">
              <a:latin typeface="Times New Roman" pitchFamily="18" charset="0"/>
              <a:cs typeface="Times New Roman" pitchFamily="18" charset="0"/>
            </a:endParaRPr>
          </a:p>
        </p:txBody>
      </p:sp>
    </p:spTree>
    <p:extLst>
      <p:ext uri="{BB962C8B-B14F-4D97-AF65-F5344CB8AC3E}">
        <p14:creationId xmlns:p14="http://schemas.microsoft.com/office/powerpoint/2010/main" val="2428551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1700808"/>
            <a:ext cx="8568952" cy="3861048"/>
          </a:xfrm>
        </p:spPr>
        <p:txBody>
          <a:bodyPr>
            <a:normAutofit/>
          </a:bodyPr>
          <a:lstStyle/>
          <a:p>
            <a:pPr lvl="0"/>
            <a:r>
              <a:rPr lang="tr-TR" b="1" dirty="0">
                <a:cs typeface="Times New Roman" pitchFamily="18" charset="0"/>
              </a:rPr>
              <a:t>Bazı problemler grupla çözüleceğinden problem, işbirliğine uygun olmalıdır.</a:t>
            </a:r>
          </a:p>
          <a:p>
            <a:pPr lvl="0"/>
            <a:r>
              <a:rPr lang="tr-TR" b="1" dirty="0">
                <a:cs typeface="Times New Roman" pitchFamily="18" charset="0"/>
              </a:rPr>
              <a:t>Problem, grup üyeleri tarafından alt problemlere indirgenebilir özellikler taşımalıdır.</a:t>
            </a:r>
          </a:p>
          <a:p>
            <a:pPr lvl="0"/>
            <a:r>
              <a:rPr lang="tr-TR" b="1" dirty="0">
                <a:cs typeface="Times New Roman" pitchFamily="18" charset="0"/>
              </a:rPr>
              <a:t>Problem, açık uçlu olmalı, tek cevaplı olmamalıdır.</a:t>
            </a:r>
          </a:p>
          <a:p>
            <a:pPr algn="just"/>
            <a:endParaRPr lang="tr-TR" b="1" dirty="0">
              <a:latin typeface="Times New Roman" pitchFamily="18" charset="0"/>
              <a:cs typeface="Times New Roman" pitchFamily="18" charset="0"/>
            </a:endParaRPr>
          </a:p>
        </p:txBody>
      </p:sp>
    </p:spTree>
    <p:extLst>
      <p:ext uri="{BB962C8B-B14F-4D97-AF65-F5344CB8AC3E}">
        <p14:creationId xmlns:p14="http://schemas.microsoft.com/office/powerpoint/2010/main" val="2737083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564904"/>
            <a:ext cx="8229600" cy="1143000"/>
          </a:xfrm>
        </p:spPr>
        <p:txBody>
          <a:bodyPr>
            <a:normAutofit fontScale="90000"/>
          </a:bodyPr>
          <a:lstStyle/>
          <a:p>
            <a:r>
              <a:rPr lang="tr-TR" b="1" dirty="0">
                <a:latin typeface="Times New Roman" pitchFamily="18" charset="0"/>
                <a:cs typeface="Times New Roman" pitchFamily="18" charset="0"/>
              </a:rPr>
              <a:t>Probleme Dayalı Öğrenme (PDÖ)</a:t>
            </a:r>
            <a:br>
              <a:rPr lang="tr-TR" b="1" dirty="0">
                <a:latin typeface="Times New Roman" pitchFamily="18" charset="0"/>
                <a:cs typeface="Times New Roman" pitchFamily="18" charset="0"/>
              </a:rPr>
            </a:br>
            <a:r>
              <a:rPr lang="tr-TR" b="1" dirty="0">
                <a:latin typeface="Times New Roman" pitchFamily="18" charset="0"/>
                <a:cs typeface="Times New Roman" pitchFamily="18" charset="0"/>
              </a:rPr>
              <a:t>(Problem-</a:t>
            </a:r>
            <a:r>
              <a:rPr lang="tr-TR" b="1" dirty="0" err="1">
                <a:latin typeface="Times New Roman" pitchFamily="18" charset="0"/>
                <a:cs typeface="Times New Roman" pitchFamily="18" charset="0"/>
              </a:rPr>
              <a:t>Based</a:t>
            </a:r>
            <a:r>
              <a:rPr lang="tr-TR" b="1" dirty="0">
                <a:latin typeface="Times New Roman" pitchFamily="18" charset="0"/>
                <a:cs typeface="Times New Roman" pitchFamily="18" charset="0"/>
              </a:rPr>
              <a:t> Learning)</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4242319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b="1" dirty="0">
                <a:cs typeface="Times New Roman" pitchFamily="18" charset="0"/>
              </a:rPr>
              <a:t>Öğrencinin daha önceki bilgileriyle bağlantılı ve onları destekler nitelikte olmalıdır.</a:t>
            </a:r>
          </a:p>
          <a:p>
            <a:pPr lvl="0"/>
            <a:r>
              <a:rPr lang="tr-TR" b="1" dirty="0">
                <a:cs typeface="Times New Roman" pitchFamily="18" charset="0"/>
              </a:rPr>
              <a:t>Problem, farklı bakış açılarını ortaya çıkarmalıdır.</a:t>
            </a:r>
          </a:p>
          <a:p>
            <a:pPr lvl="0"/>
            <a:r>
              <a:rPr lang="tr-TR" b="1" dirty="0">
                <a:cs typeface="Times New Roman" pitchFamily="18" charset="0"/>
              </a:rPr>
              <a:t>Daha sonra öğrenilecek konularla veya bilgilerle bağlantı kurmak için köprü vazifesi görür niteliği taşımalıdır.</a:t>
            </a:r>
          </a:p>
          <a:p>
            <a:pPr algn="just"/>
            <a:endParaRPr lang="tr-TR" b="1" dirty="0">
              <a:latin typeface="Times New Roman" pitchFamily="18" charset="0"/>
              <a:cs typeface="Times New Roman" pitchFamily="18" charset="0"/>
            </a:endParaRPr>
          </a:p>
        </p:txBody>
      </p:sp>
    </p:spTree>
    <p:extLst>
      <p:ext uri="{BB962C8B-B14F-4D97-AF65-F5344CB8AC3E}">
        <p14:creationId xmlns:p14="http://schemas.microsoft.com/office/powerpoint/2010/main" val="1481502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632848" cy="442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927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628800"/>
            <a:ext cx="8229600" cy="1143000"/>
          </a:xfrm>
        </p:spPr>
        <p:txBody>
          <a:bodyPr>
            <a:normAutofit fontScale="90000"/>
          </a:bodyPr>
          <a:lstStyle/>
          <a:p>
            <a:r>
              <a:rPr lang="tr-TR" b="1" dirty="0">
                <a:latin typeface="Times New Roman" pitchFamily="18" charset="0"/>
                <a:cs typeface="Times New Roman" pitchFamily="18" charset="0"/>
              </a:rPr>
              <a:t>PDÖ Uygulaması</a:t>
            </a:r>
            <a:br>
              <a:rPr lang="tr-TR" b="1" dirty="0">
                <a:latin typeface="Times New Roman" pitchFamily="18" charset="0"/>
                <a:cs typeface="Times New Roman" pitchFamily="18" charset="0"/>
              </a:rPr>
            </a:br>
            <a:endParaRPr lang="tr-TR" dirty="0">
              <a:latin typeface="Times New Roman" pitchFamily="18" charset="0"/>
              <a:cs typeface="Times New Roman" pitchFamily="18" charset="0"/>
            </a:endParaRPr>
          </a:p>
        </p:txBody>
      </p:sp>
      <p:sp>
        <p:nvSpPr>
          <p:cNvPr id="3" name="İçerik Yer Tutucusu 2"/>
          <p:cNvSpPr>
            <a:spLocks noGrp="1"/>
          </p:cNvSpPr>
          <p:nvPr>
            <p:ph sz="quarter" idx="1"/>
          </p:nvPr>
        </p:nvSpPr>
        <p:spPr>
          <a:xfrm>
            <a:off x="539552" y="2420888"/>
            <a:ext cx="7992888" cy="3489252"/>
          </a:xfrm>
        </p:spPr>
        <p:txBody>
          <a:bodyPr>
            <a:normAutofit/>
          </a:bodyPr>
          <a:lstStyle/>
          <a:p>
            <a:pPr lvl="1"/>
            <a:r>
              <a:rPr lang="tr-TR" b="1" dirty="0" smtClean="0">
                <a:latin typeface="Times New Roman" pitchFamily="18" charset="0"/>
                <a:cs typeface="Times New Roman" pitchFamily="18" charset="0"/>
              </a:rPr>
              <a:t> </a:t>
            </a:r>
            <a:r>
              <a:rPr lang="tr-TR" b="1" dirty="0" smtClean="0">
                <a:cs typeface="Times New Roman" pitchFamily="18" charset="0"/>
              </a:rPr>
              <a:t>Problemi çözmek </a:t>
            </a:r>
            <a:r>
              <a:rPr lang="tr-TR" b="1" dirty="0">
                <a:cs typeface="Times New Roman" pitchFamily="18" charset="0"/>
              </a:rPr>
              <a:t>için edinilmesi gereken bilgilerin </a:t>
            </a:r>
            <a:r>
              <a:rPr lang="tr-TR" b="1" dirty="0" smtClean="0">
                <a:cs typeface="Times New Roman" pitchFamily="18" charset="0"/>
              </a:rPr>
              <a:t>tanımlanması:</a:t>
            </a:r>
            <a:endParaRPr lang="tr-TR" sz="2800" b="1" dirty="0">
              <a:cs typeface="Times New Roman" pitchFamily="18" charset="0"/>
            </a:endParaRPr>
          </a:p>
          <a:p>
            <a:pPr lvl="2"/>
            <a:r>
              <a:rPr lang="tr-TR" sz="2800" b="1" dirty="0">
                <a:cs typeface="Times New Roman" pitchFamily="18" charset="0"/>
              </a:rPr>
              <a:t>Problem hakkında ne biliyorum?</a:t>
            </a:r>
          </a:p>
          <a:p>
            <a:pPr lvl="2"/>
            <a:r>
              <a:rPr lang="tr-TR" sz="2800" b="1" dirty="0">
                <a:cs typeface="Times New Roman" pitchFamily="18" charset="0"/>
              </a:rPr>
              <a:t>Problemi çözebilmek için neleri bilmeye ihtiyacım var?</a:t>
            </a:r>
          </a:p>
          <a:p>
            <a:pPr lvl="2"/>
            <a:r>
              <a:rPr lang="tr-TR" sz="2800" b="1" dirty="0">
                <a:cs typeface="Times New Roman" pitchFamily="18" charset="0"/>
              </a:rPr>
              <a:t>İhtiyacım olan bilgiyi nereden bulabilirim</a:t>
            </a:r>
            <a:r>
              <a:rPr lang="tr-TR"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1956171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83568" y="2060848"/>
            <a:ext cx="8136904" cy="4065315"/>
          </a:xfrm>
        </p:spPr>
        <p:txBody>
          <a:bodyPr>
            <a:normAutofit/>
          </a:bodyPr>
          <a:lstStyle/>
          <a:p>
            <a:r>
              <a:rPr lang="tr-TR" b="1" dirty="0">
                <a:cs typeface="Times New Roman" pitchFamily="18" charset="0"/>
              </a:rPr>
              <a:t>Öğrencilerden küçük gruplar, eşler oluşturulur, gruptaki tartışmaları yönlendirmek ya bir grup sözcüsü ya da öğretmen eşlik eder ve</a:t>
            </a:r>
          </a:p>
          <a:p>
            <a:r>
              <a:rPr lang="tr-TR" b="1" dirty="0" smtClean="0">
                <a:cs typeface="Times New Roman" pitchFamily="18" charset="0"/>
              </a:rPr>
              <a:t>Oturumlara </a:t>
            </a:r>
            <a:r>
              <a:rPr lang="tr-TR" b="1" dirty="0">
                <a:cs typeface="Times New Roman" pitchFamily="18" charset="0"/>
              </a:rPr>
              <a:t>bir problemin (senaryo) tanıtılması ile başlanabilir.</a:t>
            </a:r>
          </a:p>
          <a:p>
            <a:pPr marL="0" indent="0">
              <a:buNone/>
            </a:pPr>
            <a:endParaRPr lang="tr-TR" b="1" dirty="0">
              <a:latin typeface="Times New Roman" pitchFamily="18" charset="0"/>
              <a:cs typeface="Times New Roman" pitchFamily="18" charset="0"/>
            </a:endParaRPr>
          </a:p>
        </p:txBody>
      </p:sp>
    </p:spTree>
    <p:extLst>
      <p:ext uri="{BB962C8B-B14F-4D97-AF65-F5344CB8AC3E}">
        <p14:creationId xmlns:p14="http://schemas.microsoft.com/office/powerpoint/2010/main" val="194462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1268760"/>
            <a:ext cx="8229600" cy="1143000"/>
          </a:xfrm>
        </p:spPr>
        <p:txBody>
          <a:bodyPr/>
          <a:lstStyle/>
          <a:p>
            <a:r>
              <a:rPr lang="tr-TR" b="1" dirty="0" smtClean="0"/>
              <a:t>Problem Çözme Aşamaları</a:t>
            </a:r>
            <a:endParaRPr lang="tr-TR" b="1" dirty="0"/>
          </a:p>
        </p:txBody>
      </p:sp>
      <p:sp>
        <p:nvSpPr>
          <p:cNvPr id="3" name="İçerik Yer Tutucusu 2"/>
          <p:cNvSpPr>
            <a:spLocks noGrp="1"/>
          </p:cNvSpPr>
          <p:nvPr>
            <p:ph sz="quarter" idx="1"/>
          </p:nvPr>
        </p:nvSpPr>
        <p:spPr>
          <a:xfrm>
            <a:off x="539552" y="1600201"/>
            <a:ext cx="8136904" cy="4525963"/>
          </a:xfrm>
        </p:spPr>
        <p:txBody>
          <a:bodyPr>
            <a:noAutofit/>
          </a:bodyPr>
          <a:lstStyle/>
          <a:p>
            <a:pPr marL="0" indent="0">
              <a:buNone/>
            </a:pPr>
            <a:endParaRPr lang="tr-TR" b="1" dirty="0">
              <a:cs typeface="Times New Roman" pitchFamily="18" charset="0"/>
            </a:endParaRPr>
          </a:p>
          <a:p>
            <a:r>
              <a:rPr lang="tr-TR" b="1" dirty="0">
                <a:cs typeface="Times New Roman" pitchFamily="18" charset="0"/>
              </a:rPr>
              <a:t>Problemin hissedilmesi ve ortaya </a:t>
            </a:r>
            <a:r>
              <a:rPr lang="tr-TR" b="1" dirty="0" smtClean="0">
                <a:cs typeface="Times New Roman" pitchFamily="18" charset="0"/>
              </a:rPr>
              <a:t>atılması</a:t>
            </a:r>
          </a:p>
          <a:p>
            <a:r>
              <a:rPr lang="tr-TR" b="1" dirty="0" smtClean="0">
                <a:cs typeface="Times New Roman" pitchFamily="18" charset="0"/>
              </a:rPr>
              <a:t>Problemin </a:t>
            </a:r>
            <a:r>
              <a:rPr lang="tr-TR" b="1" dirty="0">
                <a:cs typeface="Times New Roman" pitchFamily="18" charset="0"/>
              </a:rPr>
              <a:t>tanımlanması </a:t>
            </a:r>
            <a:r>
              <a:rPr lang="tr-TR" b="1" dirty="0" smtClean="0">
                <a:cs typeface="Times New Roman" pitchFamily="18" charset="0"/>
              </a:rPr>
              <a:t>ve sınırlandırılması </a:t>
            </a:r>
          </a:p>
          <a:p>
            <a:r>
              <a:rPr lang="tr-TR" b="1" dirty="0" smtClean="0">
                <a:cs typeface="Times New Roman" pitchFamily="18" charset="0"/>
              </a:rPr>
              <a:t>Çözüme </a:t>
            </a:r>
            <a:r>
              <a:rPr lang="tr-TR" b="1" dirty="0">
                <a:cs typeface="Times New Roman" pitchFamily="18" charset="0"/>
              </a:rPr>
              <a:t>ilişkin hipotezlerin ileri </a:t>
            </a:r>
            <a:r>
              <a:rPr lang="tr-TR" b="1" dirty="0" smtClean="0">
                <a:cs typeface="Times New Roman" pitchFamily="18" charset="0"/>
              </a:rPr>
              <a:t>sürülmesi</a:t>
            </a:r>
          </a:p>
          <a:p>
            <a:r>
              <a:rPr lang="tr-TR" b="1" dirty="0">
                <a:cs typeface="Times New Roman" pitchFamily="18" charset="0"/>
              </a:rPr>
              <a:t>İ</a:t>
            </a:r>
            <a:r>
              <a:rPr lang="tr-TR" b="1" dirty="0" smtClean="0">
                <a:cs typeface="Times New Roman" pitchFamily="18" charset="0"/>
              </a:rPr>
              <a:t>lgili </a:t>
            </a:r>
            <a:r>
              <a:rPr lang="tr-TR" b="1" dirty="0">
                <a:cs typeface="Times New Roman" pitchFamily="18" charset="0"/>
              </a:rPr>
              <a:t>bilgilerin </a:t>
            </a:r>
            <a:r>
              <a:rPr lang="tr-TR" b="1" dirty="0" smtClean="0">
                <a:cs typeface="Times New Roman" pitchFamily="18" charset="0"/>
              </a:rPr>
              <a:t>toplanması</a:t>
            </a:r>
            <a:endParaRPr lang="tr-TR" b="1" dirty="0">
              <a:cs typeface="Times New Roman" pitchFamily="18" charset="0"/>
            </a:endParaRPr>
          </a:p>
          <a:p>
            <a:r>
              <a:rPr lang="tr-TR" b="1" dirty="0">
                <a:cs typeface="Times New Roman" pitchFamily="18" charset="0"/>
              </a:rPr>
              <a:t>En uygun hipotezin uygulanması</a:t>
            </a:r>
          </a:p>
          <a:p>
            <a:pPr marL="0" indent="0" algn="just">
              <a:buNone/>
            </a:pPr>
            <a:r>
              <a:rPr lang="tr-TR" b="1" dirty="0">
                <a:latin typeface="Times New Roman" pitchFamily="18" charset="0"/>
                <a:cs typeface="Times New Roman" pitchFamily="18" charset="0"/>
              </a:rPr>
              <a:t> </a:t>
            </a:r>
          </a:p>
          <a:p>
            <a:pPr marL="0" indent="0" algn="just">
              <a:buNone/>
            </a:pPr>
            <a:r>
              <a:rPr lang="tr-TR" b="1" dirty="0">
                <a:latin typeface="Times New Roman" pitchFamily="18" charset="0"/>
                <a:cs typeface="Times New Roman" pitchFamily="18" charset="0"/>
              </a:rPr>
              <a:t> </a:t>
            </a:r>
          </a:p>
          <a:p>
            <a:pPr algn="just"/>
            <a:endParaRPr lang="tr-TR" b="1" dirty="0">
              <a:latin typeface="Times New Roman" pitchFamily="18" charset="0"/>
              <a:cs typeface="Times New Roman" pitchFamily="18" charset="0"/>
            </a:endParaRPr>
          </a:p>
        </p:txBody>
      </p:sp>
    </p:spTree>
    <p:extLst>
      <p:ext uri="{BB962C8B-B14F-4D97-AF65-F5344CB8AC3E}">
        <p14:creationId xmlns:p14="http://schemas.microsoft.com/office/powerpoint/2010/main" val="489410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1628800"/>
            <a:ext cx="7509520" cy="432048"/>
          </a:xfrm>
        </p:spPr>
        <p:txBody>
          <a:bodyPr>
            <a:noAutofit/>
          </a:bodyPr>
          <a:lstStyle/>
          <a:p>
            <a:r>
              <a:rPr lang="tr-TR" sz="2800" b="1" dirty="0">
                <a:latin typeface="Times New Roman" pitchFamily="18" charset="0"/>
                <a:cs typeface="Times New Roman" pitchFamily="18" charset="0"/>
              </a:rPr>
              <a:t>Uygulama Aşamalarında </a:t>
            </a:r>
            <a:r>
              <a:rPr lang="tr-TR" sz="2800" b="1" dirty="0" smtClean="0">
                <a:latin typeface="Times New Roman" pitchFamily="18" charset="0"/>
                <a:cs typeface="Times New Roman" pitchFamily="18" charset="0"/>
              </a:rPr>
              <a:t>Dikkat Edilecekler</a:t>
            </a:r>
            <a:endParaRPr lang="tr-TR" sz="2800" b="1" dirty="0">
              <a:latin typeface="Times New Roman" pitchFamily="18" charset="0"/>
              <a:cs typeface="Times New Roman" pitchFamily="18" charset="0"/>
            </a:endParaRPr>
          </a:p>
        </p:txBody>
      </p:sp>
      <p:sp>
        <p:nvSpPr>
          <p:cNvPr id="3" name="İçerik Yer Tutucusu 2"/>
          <p:cNvSpPr>
            <a:spLocks noGrp="1"/>
          </p:cNvSpPr>
          <p:nvPr>
            <p:ph sz="quarter" idx="1"/>
          </p:nvPr>
        </p:nvSpPr>
        <p:spPr>
          <a:xfrm>
            <a:off x="683568" y="2204864"/>
            <a:ext cx="8136904" cy="3888432"/>
          </a:xfrm>
        </p:spPr>
        <p:txBody>
          <a:bodyPr>
            <a:noAutofit/>
          </a:bodyPr>
          <a:lstStyle/>
          <a:p>
            <a:pPr lvl="0"/>
            <a:r>
              <a:rPr lang="tr-TR" sz="2400" b="1" dirty="0">
                <a:cs typeface="Times New Roman" pitchFamily="18" charset="0"/>
              </a:rPr>
              <a:t>Problemin sunulması;</a:t>
            </a:r>
          </a:p>
          <a:p>
            <a:pPr lvl="1"/>
            <a:r>
              <a:rPr lang="tr-TR" sz="2400" b="1" dirty="0">
                <a:cs typeface="Times New Roman" pitchFamily="18" charset="0"/>
              </a:rPr>
              <a:t>öğrencilerin problemi anladıklarından emin olmamız gerekmektedir.</a:t>
            </a:r>
          </a:p>
          <a:p>
            <a:pPr lvl="0"/>
            <a:r>
              <a:rPr lang="tr-TR" sz="2400" b="1" dirty="0">
                <a:cs typeface="Times New Roman" pitchFamily="18" charset="0"/>
              </a:rPr>
              <a:t>Problemin</a:t>
            </a:r>
          </a:p>
          <a:p>
            <a:pPr lvl="1"/>
            <a:r>
              <a:rPr lang="tr-TR" sz="2400" b="1" dirty="0">
                <a:cs typeface="Times New Roman" pitchFamily="18" charset="0"/>
              </a:rPr>
              <a:t>bireysel olarak ve grupla analiz edilmesi olanaklı olmalıdır.</a:t>
            </a:r>
          </a:p>
          <a:p>
            <a:pPr lvl="0"/>
            <a:r>
              <a:rPr lang="tr-TR" sz="2400" b="1" dirty="0">
                <a:cs typeface="Times New Roman" pitchFamily="18" charset="0"/>
              </a:rPr>
              <a:t>Öğrencilerin</a:t>
            </a:r>
          </a:p>
          <a:p>
            <a:pPr lvl="1"/>
            <a:r>
              <a:rPr lang="tr-TR" sz="2400" b="1" dirty="0">
                <a:cs typeface="Times New Roman" pitchFamily="18" charset="0"/>
              </a:rPr>
              <a:t>o andaki bilgileri ile hipotezler veya çözüm yolları geliştirmelerine olanak sağlayıcı nitelikte olmalıdır.</a:t>
            </a:r>
          </a:p>
        </p:txBody>
      </p:sp>
    </p:spTree>
    <p:extLst>
      <p:ext uri="{BB962C8B-B14F-4D97-AF65-F5344CB8AC3E}">
        <p14:creationId xmlns:p14="http://schemas.microsoft.com/office/powerpoint/2010/main" val="152489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556792"/>
            <a:ext cx="7509520" cy="710952"/>
          </a:xfrm>
        </p:spPr>
        <p:txBody>
          <a:bodyPr>
            <a:normAutofit/>
          </a:bodyPr>
          <a:lstStyle/>
          <a:p>
            <a:r>
              <a:rPr lang="tr-TR" sz="3600" b="1" dirty="0" smtClean="0">
                <a:latin typeface="Times New Roman" pitchFamily="18" charset="0"/>
                <a:cs typeface="Times New Roman" pitchFamily="18" charset="0"/>
              </a:rPr>
              <a:t>Buna dikkat edelim!</a:t>
            </a:r>
            <a:endParaRPr lang="tr-TR" sz="3600" b="1" dirty="0">
              <a:latin typeface="Times New Roman" pitchFamily="18" charset="0"/>
              <a:cs typeface="Times New Roman" pitchFamily="18" charset="0"/>
            </a:endParaRPr>
          </a:p>
        </p:txBody>
      </p:sp>
      <p:sp>
        <p:nvSpPr>
          <p:cNvPr id="3" name="İçerik Yer Tutucusu 2"/>
          <p:cNvSpPr>
            <a:spLocks noGrp="1"/>
          </p:cNvSpPr>
          <p:nvPr>
            <p:ph sz="quarter" idx="1"/>
          </p:nvPr>
        </p:nvSpPr>
        <p:spPr>
          <a:xfrm>
            <a:off x="323528" y="2564904"/>
            <a:ext cx="8352928" cy="2520280"/>
          </a:xfrm>
        </p:spPr>
        <p:txBody>
          <a:bodyPr>
            <a:normAutofit/>
          </a:bodyPr>
          <a:lstStyle/>
          <a:p>
            <a:pPr lvl="0"/>
            <a:r>
              <a:rPr lang="tr-TR" sz="2800" b="1" dirty="0">
                <a:cs typeface="Times New Roman" pitchFamily="18" charset="0"/>
              </a:rPr>
              <a:t>Öğrenmenin en üst aşamasında yer alan sentez, probleme dayalı öğrenme yaklaşımında hedeflenen basamak olmalıdır. </a:t>
            </a:r>
            <a:endParaRPr lang="tr-TR" sz="2800" b="1" dirty="0" smtClean="0">
              <a:cs typeface="Times New Roman" pitchFamily="18" charset="0"/>
            </a:endParaRPr>
          </a:p>
          <a:p>
            <a:pPr lvl="0"/>
            <a:r>
              <a:rPr lang="tr-TR" sz="2800" b="1" dirty="0" smtClean="0">
                <a:cs typeface="Times New Roman" pitchFamily="18" charset="0"/>
              </a:rPr>
              <a:t>Sorular</a:t>
            </a:r>
            <a:r>
              <a:rPr lang="tr-TR" sz="2800" b="1" dirty="0">
                <a:cs typeface="Times New Roman" pitchFamily="18" charset="0"/>
              </a:rPr>
              <a:t>, öğrencilerin analiz ve sentez yeteneklerini geliştirecek nitelikte kurgulanmalıdır.</a:t>
            </a:r>
          </a:p>
          <a:p>
            <a:pPr algn="just"/>
            <a:endParaRPr lang="tr-TR"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629688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143000"/>
          </a:xfrm>
        </p:spPr>
        <p:txBody>
          <a:bodyPr>
            <a:noAutofit/>
          </a:bodyPr>
          <a:lstStyle/>
          <a:p>
            <a:r>
              <a:rPr lang="tr-TR" sz="3600" b="1" dirty="0" smtClean="0">
                <a:latin typeface="Times New Roman" pitchFamily="18" charset="0"/>
                <a:cs typeface="Times New Roman" pitchFamily="18" charset="0"/>
              </a:rPr>
              <a:t>Konu Temelli Problem vs. Problem Temelli Yaklaşım Örnekleri</a:t>
            </a:r>
            <a:endParaRPr lang="tr-TR" sz="3600" b="1" dirty="0">
              <a:latin typeface="Times New Roman" pitchFamily="18" charset="0"/>
              <a:cs typeface="Times New Roman" pitchFamily="18" charset="0"/>
            </a:endParaRPr>
          </a:p>
        </p:txBody>
      </p:sp>
      <p:sp>
        <p:nvSpPr>
          <p:cNvPr id="3" name="İçerik Yer Tutucusu 2"/>
          <p:cNvSpPr>
            <a:spLocks noGrp="1"/>
          </p:cNvSpPr>
          <p:nvPr>
            <p:ph idx="1"/>
          </p:nvPr>
        </p:nvSpPr>
        <p:spPr/>
        <p:txBody>
          <a:bodyPr/>
          <a:lstStyle/>
          <a:p>
            <a:pPr marL="0" indent="0">
              <a:buNone/>
            </a:pPr>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340768"/>
            <a:ext cx="792088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042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63688" y="1484784"/>
            <a:ext cx="4680521" cy="720080"/>
          </a:xfrm>
        </p:spPr>
        <p:txBody>
          <a:bodyPr>
            <a:normAutofit/>
          </a:bodyPr>
          <a:lstStyle/>
          <a:p>
            <a:r>
              <a:rPr lang="tr-TR" sz="3200" b="1" dirty="0">
                <a:latin typeface="Times New Roman" pitchFamily="18" charset="0"/>
                <a:cs typeface="Times New Roman" pitchFamily="18" charset="0"/>
              </a:rPr>
              <a:t>Değerlendirme</a:t>
            </a:r>
          </a:p>
        </p:txBody>
      </p:sp>
      <p:sp>
        <p:nvSpPr>
          <p:cNvPr id="3" name="İçerik Yer Tutucusu 2"/>
          <p:cNvSpPr>
            <a:spLocks noGrp="1"/>
          </p:cNvSpPr>
          <p:nvPr>
            <p:ph sz="quarter" idx="1"/>
          </p:nvPr>
        </p:nvSpPr>
        <p:spPr>
          <a:xfrm>
            <a:off x="539552" y="2060848"/>
            <a:ext cx="8147248" cy="3993308"/>
          </a:xfrm>
        </p:spPr>
        <p:txBody>
          <a:bodyPr>
            <a:noAutofit/>
          </a:bodyPr>
          <a:lstStyle/>
          <a:p>
            <a:pPr lvl="0"/>
            <a:r>
              <a:rPr lang="tr-TR" sz="2800" b="1" dirty="0">
                <a:cs typeface="Times New Roman" pitchFamily="18" charset="0"/>
              </a:rPr>
              <a:t>Her oturumda eğitici öğrenciyi, öğrenci hem kendini, grubunu ve eğiticiyi değerlendirir. Bu çok boyutlu iletişim eğitimin sonunda olduğu gibi, eğitim süresince de eğitim, eğitim yönlendiricisi, öğrenci üçgeninde sürekli gerçekleşir</a:t>
            </a:r>
            <a:r>
              <a:rPr lang="tr-TR" sz="2800" b="1" dirty="0" smtClean="0">
                <a:cs typeface="Times New Roman" pitchFamily="18" charset="0"/>
              </a:rPr>
              <a:t>.</a:t>
            </a:r>
            <a:endParaRPr lang="tr-TR" sz="2800" b="1" dirty="0">
              <a:cs typeface="Times New Roman" pitchFamily="18" charset="0"/>
            </a:endParaRPr>
          </a:p>
          <a:p>
            <a:pPr lvl="0"/>
            <a:r>
              <a:rPr lang="tr-TR" sz="2800" b="1" dirty="0">
                <a:cs typeface="Times New Roman" pitchFamily="18" charset="0"/>
              </a:rPr>
              <a:t>Öğrenci her oturumda bilginin kullanım düzeyini ve süreci değerlendirdiği için öğrenme sürecine hakim olur</a:t>
            </a:r>
            <a:r>
              <a:rPr lang="tr-TR" sz="2800" b="1" dirty="0" smtClean="0">
                <a:cs typeface="Times New Roman" pitchFamily="18" charset="0"/>
              </a:rPr>
              <a:t>.</a:t>
            </a:r>
          </a:p>
          <a:p>
            <a:pPr marL="0" lvl="0" indent="0" algn="just">
              <a:buNone/>
            </a:pPr>
            <a:endParaRPr lang="tr-TR" sz="2800" b="1" dirty="0">
              <a:latin typeface="Times New Roman" pitchFamily="18" charset="0"/>
              <a:cs typeface="Times New Roman" pitchFamily="18" charset="0"/>
            </a:endParaRPr>
          </a:p>
          <a:p>
            <a:pPr marL="0" lvl="0" indent="0" algn="just">
              <a:buNone/>
            </a:pPr>
            <a:endParaRPr lang="tr-TR" sz="2800" b="1" dirty="0">
              <a:latin typeface="Times New Roman" pitchFamily="18" charset="0"/>
              <a:cs typeface="Times New Roman" pitchFamily="18" charset="0"/>
            </a:endParaRPr>
          </a:p>
          <a:p>
            <a:pPr marL="0" indent="0" algn="just">
              <a:buNone/>
            </a:pPr>
            <a:r>
              <a:rPr lang="tr-TR" sz="2800" b="1" dirty="0">
                <a:latin typeface="Times New Roman" pitchFamily="18" charset="0"/>
                <a:cs typeface="Times New Roman" pitchFamily="18" charset="0"/>
              </a:rPr>
              <a:t/>
            </a:r>
            <a:br>
              <a:rPr lang="tr-TR" sz="2800" b="1" dirty="0">
                <a:latin typeface="Times New Roman" pitchFamily="18" charset="0"/>
                <a:cs typeface="Times New Roman" pitchFamily="18" charset="0"/>
              </a:rPr>
            </a:br>
            <a:endParaRPr lang="tr-TR"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1166874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863988"/>
            <a:ext cx="7931224" cy="4065316"/>
          </a:xfrm>
        </p:spPr>
        <p:txBody>
          <a:bodyPr>
            <a:noAutofit/>
          </a:bodyPr>
          <a:lstStyle/>
          <a:p>
            <a:pPr algn="just"/>
            <a:r>
              <a:rPr lang="tr-TR" sz="2400" b="1" dirty="0">
                <a:cs typeface="Times New Roman" pitchFamily="18" charset="0"/>
              </a:rPr>
              <a:t>Öğrencinin bireysel başarısı gruba yansır, grubun bütün olarak başarısı amaçlanmaktadır. Öğrenci 4-8 kişilik bir ekibin üyesidir</a:t>
            </a:r>
            <a:r>
              <a:rPr lang="tr-TR" sz="2400" b="1" dirty="0" smtClean="0">
                <a:cs typeface="Times New Roman" pitchFamily="18" charset="0"/>
              </a:rPr>
              <a:t>.</a:t>
            </a:r>
          </a:p>
          <a:p>
            <a:pPr lvl="0"/>
            <a:r>
              <a:rPr lang="tr-TR" sz="2400" b="1" dirty="0" smtClean="0">
                <a:cs typeface="Times New Roman" pitchFamily="18" charset="0"/>
              </a:rPr>
              <a:t>Gerçek </a:t>
            </a:r>
            <a:r>
              <a:rPr lang="tr-TR" sz="2400" b="1" dirty="0">
                <a:cs typeface="Times New Roman" pitchFamily="18" charset="0"/>
              </a:rPr>
              <a:t>yaşamdan örnek problemler benzer olarak bazen karşılaşılan problemi yalnızca bireysel başarının çözmeye yetmediğini fark etmesi ekip bilinci oluşmasını sağlamaktadır. Ekip çalışması sonucunda öğrenci, sorunlara farklı yaklaşımları görebilmekte ve bunlardan kaynaklanan değişik çalışma yöntemlerinin ürünlerinden yararlanabilmektedir.</a:t>
            </a:r>
          </a:p>
          <a:p>
            <a:pPr algn="just"/>
            <a:endParaRPr lang="tr-TR" sz="2400" b="1" dirty="0">
              <a:latin typeface="Times New Roman" pitchFamily="18" charset="0"/>
              <a:cs typeface="Times New Roman" pitchFamily="18" charset="0"/>
            </a:endParaRPr>
          </a:p>
        </p:txBody>
      </p:sp>
      <p:sp>
        <p:nvSpPr>
          <p:cNvPr id="2" name="Dikdörtgen 1"/>
          <p:cNvSpPr/>
          <p:nvPr/>
        </p:nvSpPr>
        <p:spPr>
          <a:xfrm>
            <a:off x="3428599" y="1340768"/>
            <a:ext cx="2475358" cy="523220"/>
          </a:xfrm>
          <a:prstGeom prst="rect">
            <a:avLst/>
          </a:prstGeom>
        </p:spPr>
        <p:txBody>
          <a:bodyPr wrap="none">
            <a:spAutoFit/>
          </a:bodyPr>
          <a:lstStyle/>
          <a:p>
            <a:r>
              <a:rPr lang="tr-TR" sz="2800" b="1" dirty="0">
                <a:latin typeface="Times New Roman" pitchFamily="18" charset="0"/>
                <a:cs typeface="Times New Roman" pitchFamily="18" charset="0"/>
              </a:rPr>
              <a:t>Değerlendirme</a:t>
            </a:r>
            <a:endParaRPr lang="tr-TR" sz="2800" dirty="0"/>
          </a:p>
        </p:txBody>
      </p:sp>
    </p:spTree>
    <p:extLst>
      <p:ext uri="{BB962C8B-B14F-4D97-AF65-F5344CB8AC3E}">
        <p14:creationId xmlns:p14="http://schemas.microsoft.com/office/powerpoint/2010/main" val="1311935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124744"/>
            <a:ext cx="8229600" cy="1143000"/>
          </a:xfrm>
        </p:spPr>
        <p:txBody>
          <a:bodyPr>
            <a:normAutofit/>
          </a:bodyPr>
          <a:lstStyle/>
          <a:p>
            <a:r>
              <a:rPr lang="tr-TR" sz="4000" dirty="0"/>
              <a:t>Problem nedir?</a:t>
            </a:r>
          </a:p>
        </p:txBody>
      </p:sp>
      <p:sp>
        <p:nvSpPr>
          <p:cNvPr id="3" name="İçerik Yer Tutucusu 2"/>
          <p:cNvSpPr>
            <a:spLocks noGrp="1"/>
          </p:cNvSpPr>
          <p:nvPr>
            <p:ph idx="1"/>
          </p:nvPr>
        </p:nvSpPr>
        <p:spPr>
          <a:xfrm>
            <a:off x="467544" y="2276872"/>
            <a:ext cx="7715200" cy="3561260"/>
          </a:xfrm>
        </p:spPr>
        <p:txBody>
          <a:bodyPr>
            <a:noAutofit/>
          </a:bodyPr>
          <a:lstStyle/>
          <a:p>
            <a:pPr lvl="0"/>
            <a:r>
              <a:rPr lang="tr-TR" sz="2400" dirty="0">
                <a:cs typeface="Times New Roman" pitchFamily="18" charset="0"/>
              </a:rPr>
              <a:t>Hedeflenen sonuçların alınmasını engelleyebilecek veya aksatabilecek çözümlenmesi gereken durum</a:t>
            </a:r>
          </a:p>
          <a:p>
            <a:pPr marL="0" indent="0">
              <a:buNone/>
            </a:pPr>
            <a:r>
              <a:rPr lang="tr-TR" sz="2400" dirty="0">
                <a:cs typeface="Times New Roman" pitchFamily="18" charset="0"/>
              </a:rPr>
              <a:t> </a:t>
            </a:r>
          </a:p>
          <a:p>
            <a:pPr lvl="0"/>
            <a:r>
              <a:rPr lang="tr-TR" sz="2400" dirty="0">
                <a:cs typeface="Times New Roman" pitchFamily="18" charset="0"/>
              </a:rPr>
              <a:t>Çözülmesi, yanıtlanması veya düşünülmesi gereken durum</a:t>
            </a:r>
          </a:p>
          <a:p>
            <a:pPr marL="0" indent="0">
              <a:buNone/>
            </a:pPr>
            <a:endParaRPr lang="tr-TR" sz="2400" dirty="0">
              <a:cs typeface="Times New Roman" pitchFamily="18" charset="0"/>
            </a:endParaRPr>
          </a:p>
          <a:p>
            <a:r>
              <a:rPr lang="tr-TR" sz="2400" dirty="0">
                <a:cs typeface="Times New Roman" pitchFamily="18" charset="0"/>
              </a:rPr>
              <a:t>Zorluk ve belirsizlik yaratan bir kişi, nesne veya durum</a:t>
            </a:r>
          </a:p>
          <a:p>
            <a:pPr algn="just"/>
            <a:endParaRPr lang="tr-TR"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9380058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268760"/>
            <a:ext cx="8229600" cy="648072"/>
          </a:xfrm>
        </p:spPr>
        <p:txBody>
          <a:bodyPr>
            <a:noAutofit/>
          </a:bodyPr>
          <a:lstStyle/>
          <a:p>
            <a:r>
              <a:rPr lang="tr-TR" sz="3600" b="1" dirty="0" smtClean="0">
                <a:latin typeface="Times New Roman" pitchFamily="18" charset="0"/>
                <a:cs typeface="Times New Roman" pitchFamily="18" charset="0"/>
              </a:rPr>
              <a:t/>
            </a:r>
            <a:br>
              <a:rPr lang="tr-TR" sz="3600" b="1" dirty="0" smtClean="0">
                <a:latin typeface="Times New Roman" pitchFamily="18" charset="0"/>
                <a:cs typeface="Times New Roman" pitchFamily="18" charset="0"/>
              </a:rPr>
            </a:br>
            <a:r>
              <a:rPr lang="tr-TR" sz="3600" b="1" dirty="0" smtClean="0">
                <a:latin typeface="Times New Roman" pitchFamily="18" charset="0"/>
                <a:cs typeface="Times New Roman" pitchFamily="18" charset="0"/>
              </a:rPr>
              <a:t>Sınırlılıkları</a:t>
            </a:r>
            <a:r>
              <a:rPr lang="tr-TR" sz="3600" dirty="0">
                <a:latin typeface="Times New Roman" pitchFamily="18" charset="0"/>
                <a:cs typeface="Times New Roman" pitchFamily="18" charset="0"/>
              </a:rPr>
              <a:t/>
            </a:r>
            <a:br>
              <a:rPr lang="tr-TR" sz="3600" dirty="0">
                <a:latin typeface="Times New Roman" pitchFamily="18" charset="0"/>
                <a:cs typeface="Times New Roman" pitchFamily="18" charset="0"/>
              </a:rPr>
            </a:br>
            <a:endParaRPr lang="tr-TR" sz="3600" dirty="0">
              <a:latin typeface="Times New Roman" pitchFamily="18" charset="0"/>
              <a:cs typeface="Times New Roman" pitchFamily="18" charset="0"/>
            </a:endParaRPr>
          </a:p>
        </p:txBody>
      </p:sp>
      <p:sp>
        <p:nvSpPr>
          <p:cNvPr id="3" name="İçerik Yer Tutucusu 2"/>
          <p:cNvSpPr>
            <a:spLocks noGrp="1"/>
          </p:cNvSpPr>
          <p:nvPr>
            <p:ph sz="quarter" idx="1"/>
          </p:nvPr>
        </p:nvSpPr>
        <p:spPr>
          <a:xfrm>
            <a:off x="539552" y="2060848"/>
            <a:ext cx="8208912" cy="3445843"/>
          </a:xfrm>
        </p:spPr>
        <p:txBody>
          <a:bodyPr>
            <a:normAutofit fontScale="92500" lnSpcReduction="20000"/>
          </a:bodyPr>
          <a:lstStyle/>
          <a:p>
            <a:pPr lvl="0"/>
            <a:r>
              <a:rPr lang="tr-TR" b="1" dirty="0">
                <a:cs typeface="Times New Roman" pitchFamily="18" charset="0"/>
              </a:rPr>
              <a:t>Probleme dayalı öğrenmede en önemli sorun problemin oluşturulmasıdır. Bazen konuyu kapsamayabilir bazen de farklı konuları içine alabilir</a:t>
            </a:r>
            <a:r>
              <a:rPr lang="tr-TR" b="1" dirty="0" smtClean="0">
                <a:cs typeface="Times New Roman" pitchFamily="18" charset="0"/>
              </a:rPr>
              <a:t>.</a:t>
            </a:r>
            <a:endParaRPr lang="tr-TR" b="1" dirty="0">
              <a:cs typeface="Times New Roman" pitchFamily="18" charset="0"/>
            </a:endParaRPr>
          </a:p>
          <a:p>
            <a:pPr lvl="0"/>
            <a:r>
              <a:rPr lang="tr-TR" b="1" dirty="0">
                <a:cs typeface="Times New Roman" pitchFamily="18" charset="0"/>
              </a:rPr>
              <a:t>Sürekli geleneksel yaklaşımla ders görmüş öğrencilerin probleme dayalı öğrenmeye yönlendirilmesi bazı problemler ortaya çıkarabilir.</a:t>
            </a:r>
          </a:p>
          <a:p>
            <a:pPr marL="0" indent="0" algn="just">
              <a:buNone/>
            </a:pPr>
            <a:endParaRPr lang="tr-TR" b="1" dirty="0">
              <a:latin typeface="Times New Roman" pitchFamily="18" charset="0"/>
              <a:cs typeface="Times New Roman" pitchFamily="18" charset="0"/>
            </a:endParaRPr>
          </a:p>
        </p:txBody>
      </p:sp>
    </p:spTree>
    <p:extLst>
      <p:ext uri="{BB962C8B-B14F-4D97-AF65-F5344CB8AC3E}">
        <p14:creationId xmlns:p14="http://schemas.microsoft.com/office/powerpoint/2010/main" val="2239179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700808"/>
            <a:ext cx="8229600" cy="4176464"/>
          </a:xfrm>
        </p:spPr>
        <p:txBody>
          <a:bodyPr>
            <a:normAutofit/>
          </a:bodyPr>
          <a:lstStyle/>
          <a:p>
            <a:pPr marL="0" lvl="0" indent="0" algn="ctr">
              <a:buNone/>
            </a:pPr>
            <a:r>
              <a:rPr lang="tr-TR" sz="2800" b="1" dirty="0" smtClean="0">
                <a:cs typeface="Times New Roman" pitchFamily="18" charset="0"/>
              </a:rPr>
              <a:t>Sınırlılıkları</a:t>
            </a:r>
          </a:p>
          <a:p>
            <a:pPr lvl="0"/>
            <a:r>
              <a:rPr lang="tr-TR" sz="2400" b="1" dirty="0" smtClean="0">
                <a:cs typeface="Times New Roman" pitchFamily="18" charset="0"/>
              </a:rPr>
              <a:t>Örgün </a:t>
            </a:r>
            <a:r>
              <a:rPr lang="tr-TR" sz="2400" b="1" dirty="0">
                <a:cs typeface="Times New Roman" pitchFamily="18" charset="0"/>
              </a:rPr>
              <a:t>öğretimde böyle bir yaklaşım kullanmak uzun zaman alabilir. Zamanın uzun olması </a:t>
            </a:r>
            <a:r>
              <a:rPr lang="tr-TR" sz="2400" b="1" dirty="0" smtClean="0">
                <a:cs typeface="Times New Roman" pitchFamily="18" charset="0"/>
              </a:rPr>
              <a:t>öğrencinin </a:t>
            </a:r>
            <a:r>
              <a:rPr lang="tr-TR" sz="2400" b="1" dirty="0">
                <a:cs typeface="Times New Roman" pitchFamily="18" charset="0"/>
              </a:rPr>
              <a:t>sıkılmasına veya motivasyonunun azalmasına neden olabilir</a:t>
            </a:r>
            <a:r>
              <a:rPr lang="tr-TR" sz="2400" b="1" dirty="0" smtClean="0">
                <a:cs typeface="Times New Roman" pitchFamily="18" charset="0"/>
              </a:rPr>
              <a:t>.</a:t>
            </a:r>
            <a:endParaRPr lang="tr-TR" sz="2400" b="1" dirty="0">
              <a:cs typeface="Times New Roman" pitchFamily="18" charset="0"/>
            </a:endParaRPr>
          </a:p>
          <a:p>
            <a:pPr lvl="0"/>
            <a:r>
              <a:rPr lang="tr-TR" sz="2400" b="1" dirty="0">
                <a:cs typeface="Times New Roman" pitchFamily="18" charset="0"/>
              </a:rPr>
              <a:t>Öğretmenin liderlik becerisi az ise sınıfın yönetiminde yetersiz kalabilir. Bu da problemin çözülmesinden çok daha da karmaşık sorunların meydana gelmesine neden olacaktır.</a:t>
            </a:r>
          </a:p>
          <a:p>
            <a:pPr algn="just"/>
            <a:endParaRPr lang="tr-TR"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7464570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normAutofit/>
          </a:bodyPr>
          <a:lstStyle/>
          <a:p>
            <a:pPr marL="0" lvl="0" indent="0" algn="ctr">
              <a:buNone/>
            </a:pPr>
            <a:r>
              <a:rPr lang="tr-TR" b="1" dirty="0" smtClean="0">
                <a:cs typeface="Times New Roman" pitchFamily="18" charset="0"/>
              </a:rPr>
              <a:t>Sınırlılıkları</a:t>
            </a:r>
          </a:p>
          <a:p>
            <a:pPr lvl="0"/>
            <a:r>
              <a:rPr lang="tr-TR" sz="2400" b="1" dirty="0" smtClean="0">
                <a:cs typeface="Times New Roman" pitchFamily="18" charset="0"/>
              </a:rPr>
              <a:t>Probleme </a:t>
            </a:r>
            <a:r>
              <a:rPr lang="tr-TR" sz="2400" b="1" dirty="0">
                <a:cs typeface="Times New Roman" pitchFamily="18" charset="0"/>
              </a:rPr>
              <a:t>dayalı öğrenmede öğrenmeyi değerlendirmek oldukça güçtür. Grup çalışmalarında tüm öğrencileri objektif değerlendirmek de zor olabilir</a:t>
            </a:r>
            <a:r>
              <a:rPr lang="tr-TR" sz="2400" b="1" dirty="0" smtClean="0">
                <a:cs typeface="Times New Roman" pitchFamily="18" charset="0"/>
              </a:rPr>
              <a:t>.</a:t>
            </a:r>
            <a:endParaRPr lang="tr-TR" sz="2400" b="1" dirty="0">
              <a:cs typeface="Times New Roman" pitchFamily="18" charset="0"/>
            </a:endParaRPr>
          </a:p>
          <a:p>
            <a:pPr lvl="0"/>
            <a:r>
              <a:rPr lang="tr-TR" sz="2400" b="1" dirty="0">
                <a:cs typeface="Times New Roman" pitchFamily="18" charset="0"/>
              </a:rPr>
              <a:t>Probleme dayalı öğrenmede öğrenciler kaynak sıkıntısı çekebilirler. Bu da öğrencilerin bilgiye ulaşmasını engeller. Ayrıca kullanılacak olan materyallerin tek başına öğrenci tarafından geliştirilmesi hemen hemen imkânsızdır. Bu maddi yönden ağır bir yük de ortaya çıkarabilir</a:t>
            </a:r>
          </a:p>
          <a:p>
            <a:pPr algn="just"/>
            <a:endParaRPr lang="tr-TR"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5998896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16254" y="1236810"/>
            <a:ext cx="6048672" cy="720080"/>
          </a:xfrm>
        </p:spPr>
        <p:txBody>
          <a:bodyPr>
            <a:normAutofit/>
          </a:bodyPr>
          <a:lstStyle/>
          <a:p>
            <a:r>
              <a:rPr lang="tr-TR" sz="3200" b="1" dirty="0">
                <a:latin typeface="Times New Roman" pitchFamily="18" charset="0"/>
                <a:cs typeface="Times New Roman" pitchFamily="18" charset="0"/>
              </a:rPr>
              <a:t>ÖRNEK SENARYO</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12964"/>
            <a:ext cx="7566121" cy="396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669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7946290" cy="3861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2699792" y="1340768"/>
            <a:ext cx="3785011" cy="584775"/>
          </a:xfrm>
          <a:prstGeom prst="rect">
            <a:avLst/>
          </a:prstGeom>
        </p:spPr>
        <p:txBody>
          <a:bodyPr wrap="none">
            <a:spAutoFit/>
          </a:bodyPr>
          <a:lstStyle/>
          <a:p>
            <a:r>
              <a:rPr lang="tr-TR" sz="3200" b="1" dirty="0">
                <a:latin typeface="Times New Roman" pitchFamily="18" charset="0"/>
                <a:cs typeface="Times New Roman" pitchFamily="18" charset="0"/>
              </a:rPr>
              <a:t>ÖRNEK SENARYO</a:t>
            </a:r>
            <a:endParaRPr lang="tr-TR" sz="3200" dirty="0"/>
          </a:p>
        </p:txBody>
      </p:sp>
    </p:spTree>
    <p:extLst>
      <p:ext uri="{BB962C8B-B14F-4D97-AF65-F5344CB8AC3E}">
        <p14:creationId xmlns:p14="http://schemas.microsoft.com/office/powerpoint/2010/main" val="28115535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82885"/>
            <a:ext cx="7963455" cy="4537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3467433" y="898219"/>
            <a:ext cx="2209131" cy="369332"/>
          </a:xfrm>
          <a:prstGeom prst="rect">
            <a:avLst/>
          </a:prstGeom>
        </p:spPr>
        <p:txBody>
          <a:bodyPr wrap="none">
            <a:spAutoFit/>
          </a:bodyPr>
          <a:lstStyle/>
          <a:p>
            <a:r>
              <a:rPr lang="tr-TR" b="1" dirty="0">
                <a:latin typeface="Times New Roman" pitchFamily="18" charset="0"/>
                <a:cs typeface="Times New Roman" pitchFamily="18" charset="0"/>
              </a:rPr>
              <a:t>ÖRNEK SENARYO</a:t>
            </a:r>
            <a:endParaRPr lang="tr-TR" dirty="0"/>
          </a:p>
        </p:txBody>
      </p:sp>
    </p:spTree>
    <p:extLst>
      <p:ext uri="{BB962C8B-B14F-4D97-AF65-F5344CB8AC3E}">
        <p14:creationId xmlns:p14="http://schemas.microsoft.com/office/powerpoint/2010/main" val="21860039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011" y="1700808"/>
            <a:ext cx="7776864" cy="4344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2843808" y="1516142"/>
            <a:ext cx="3008232" cy="369332"/>
          </a:xfrm>
          <a:prstGeom prst="rect">
            <a:avLst/>
          </a:prstGeom>
        </p:spPr>
        <p:txBody>
          <a:bodyPr wrap="square">
            <a:spAutoFit/>
          </a:bodyPr>
          <a:lstStyle/>
          <a:p>
            <a:r>
              <a:rPr lang="tr-TR" b="1" dirty="0">
                <a:latin typeface="Times New Roman" pitchFamily="18" charset="0"/>
                <a:cs typeface="Times New Roman" pitchFamily="18" charset="0"/>
              </a:rPr>
              <a:t>ÖRNEK SENARYO</a:t>
            </a:r>
            <a:endParaRPr lang="tr-TR" dirty="0"/>
          </a:p>
        </p:txBody>
      </p:sp>
    </p:spTree>
    <p:extLst>
      <p:ext uri="{BB962C8B-B14F-4D97-AF65-F5344CB8AC3E}">
        <p14:creationId xmlns:p14="http://schemas.microsoft.com/office/powerpoint/2010/main" val="20392877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527201"/>
            <a:ext cx="1944216" cy="436366"/>
          </a:xfrm>
        </p:spPr>
        <p:txBody>
          <a:bodyPr>
            <a:noAutofit/>
          </a:bodyPr>
          <a:lstStyle/>
          <a:p>
            <a:r>
              <a:rPr lang="tr-TR" sz="2800" b="1" dirty="0" smtClean="0">
                <a:latin typeface="Times New Roman" pitchFamily="18" charset="0"/>
                <a:cs typeface="Times New Roman" pitchFamily="18" charset="0"/>
              </a:rPr>
              <a:t>Haydi</a:t>
            </a:r>
            <a:endParaRPr lang="tr-TR" sz="2800" b="1" dirty="0">
              <a:latin typeface="Times New Roman" pitchFamily="18" charset="0"/>
              <a:cs typeface="Times New Roman" pitchFamily="18" charset="0"/>
            </a:endParaRPr>
          </a:p>
        </p:txBody>
      </p:sp>
      <p:sp>
        <p:nvSpPr>
          <p:cNvPr id="3" name="İçerik Yer Tutucusu 2"/>
          <p:cNvSpPr>
            <a:spLocks noGrp="1"/>
          </p:cNvSpPr>
          <p:nvPr>
            <p:ph sz="quarter" idx="1"/>
          </p:nvPr>
        </p:nvSpPr>
        <p:spPr>
          <a:xfrm>
            <a:off x="251520" y="1268760"/>
            <a:ext cx="8507288" cy="4392488"/>
          </a:xfrm>
        </p:spPr>
        <p:txBody>
          <a:bodyPr>
            <a:noAutofit/>
          </a:bodyPr>
          <a:lstStyle/>
          <a:p>
            <a:pPr lvl="1" algn="just"/>
            <a:r>
              <a:rPr lang="tr-TR" sz="1800" b="1" dirty="0">
                <a:latin typeface="Times New Roman" pitchFamily="18" charset="0"/>
                <a:cs typeface="Times New Roman" pitchFamily="18" charset="0"/>
              </a:rPr>
              <a:t>‘3023 yılında ‘Dünya’ gezegeni yaşanabilir gezegen özelliğini kaybetmiştir. İnsanoğlu farklı bir yıldız sisteminde yer alan dünyaya benzer bir kara gezegene yerleşmeyi planlamaktadır. Bu gezegen insan yerleşimine açılmadan önce ‘Evrensel Bilim Kurulu’ tarafından gezegende yaşamı düzenleyecek bir anayasa oluşturulması istenmektedir. Yazılacak anayasanın amacı, insanoğlunun Dünya gezegeninde yaptığı hataları tekrar etmemesi ve yaşanabilir bir gezegen oluşturmanın temelini atmaktır. Sizler ‘ Evrensel Bilim Kurulu’nun üyelerisiniz. </a:t>
            </a:r>
          </a:p>
          <a:p>
            <a:pPr algn="just"/>
            <a:r>
              <a:rPr lang="tr-TR" sz="1800" b="1" dirty="0">
                <a:latin typeface="Times New Roman" pitchFamily="18" charset="0"/>
                <a:cs typeface="Times New Roman" pitchFamily="18" charset="0"/>
              </a:rPr>
              <a:t>Evrensel Bilim Kurulu Üyeleri hangi meslek gruplarından oluşmalıdır. Bu meslek gruplarına neden ihtiyaç duyduğunuzu açıklayınız?</a:t>
            </a:r>
          </a:p>
          <a:p>
            <a:pPr algn="just"/>
            <a:r>
              <a:rPr lang="tr-TR" sz="1800" b="1" dirty="0">
                <a:latin typeface="Times New Roman" pitchFamily="18" charset="0"/>
                <a:cs typeface="Times New Roman" pitchFamily="18" charset="0"/>
              </a:rPr>
              <a:t>Gezegende bir yaşam planlanırken hangi temel konular üzerinde çalışılması gerekmektedir. Nedenleriyle açıklayınız.?</a:t>
            </a:r>
          </a:p>
          <a:p>
            <a:pPr algn="just"/>
            <a:r>
              <a:rPr lang="tr-TR" sz="1800" b="1" dirty="0">
                <a:latin typeface="Times New Roman" pitchFamily="18" charset="0"/>
                <a:cs typeface="Times New Roman" pitchFamily="18" charset="0"/>
              </a:rPr>
              <a:t>Evrensel Bilim Kurulu üyeleri olan sizlerden ‘doğa ve insan dostu’ bir anayasa oluşturmanızı istiyoruz. Anayasayı oluştur iken, yazacağınız maddelerin evrensel nitelikte ve sürdürülebilir en az 10 maddeden oluşması gerekmektedir.’</a:t>
            </a:r>
          </a:p>
          <a:p>
            <a:pPr algn="just"/>
            <a:endParaRPr lang="tr-TR" sz="1800" b="1" dirty="0">
              <a:latin typeface="Times New Roman" pitchFamily="18" charset="0"/>
              <a:cs typeface="Times New Roman" pitchFamily="18" charset="0"/>
            </a:endParaRPr>
          </a:p>
          <a:p>
            <a:endParaRPr lang="tr-TR" sz="1800" b="1" dirty="0">
              <a:latin typeface="Times New Roman" pitchFamily="18" charset="0"/>
              <a:cs typeface="Times New Roman" pitchFamily="18" charset="0"/>
            </a:endParaRPr>
          </a:p>
        </p:txBody>
      </p:sp>
      <p:sp>
        <p:nvSpPr>
          <p:cNvPr id="4" name="Metin kutusu 3"/>
          <p:cNvSpPr txBox="1"/>
          <p:nvPr/>
        </p:nvSpPr>
        <p:spPr>
          <a:xfrm>
            <a:off x="6372199" y="533834"/>
            <a:ext cx="1640193" cy="523220"/>
          </a:xfrm>
          <a:prstGeom prst="rect">
            <a:avLst/>
          </a:prstGeom>
          <a:noFill/>
        </p:spPr>
        <p:txBody>
          <a:bodyPr wrap="none" rtlCol="0">
            <a:spAutoFit/>
          </a:bodyPr>
          <a:lstStyle/>
          <a:p>
            <a:r>
              <a:rPr lang="tr-TR" sz="2800" b="1" dirty="0" smtClean="0">
                <a:latin typeface="Times New Roman" pitchFamily="18" charset="0"/>
                <a:cs typeface="Times New Roman" pitchFamily="18" charset="0"/>
              </a:rPr>
              <a:t>Çalışalım</a:t>
            </a:r>
            <a:endParaRPr lang="tr-TR"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2178635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395536" y="1340768"/>
            <a:ext cx="8229600" cy="1143000"/>
          </a:xfrm>
        </p:spPr>
        <p:txBody>
          <a:bodyPr/>
          <a:lstStyle/>
          <a:p>
            <a:r>
              <a:rPr lang="tr-TR" dirty="0" smtClean="0"/>
              <a:t>Şimdi sıra sizde!</a:t>
            </a:r>
            <a:endParaRPr lang="tr-TR" dirty="0"/>
          </a:p>
        </p:txBody>
      </p:sp>
      <p:sp>
        <p:nvSpPr>
          <p:cNvPr id="6" name="İçerik Yer Tutucusu 5"/>
          <p:cNvSpPr>
            <a:spLocks noGrp="1"/>
          </p:cNvSpPr>
          <p:nvPr>
            <p:ph idx="1"/>
          </p:nvPr>
        </p:nvSpPr>
        <p:spPr>
          <a:xfrm>
            <a:off x="467544" y="2353741"/>
            <a:ext cx="8229600" cy="4525963"/>
          </a:xfrm>
        </p:spPr>
        <p:txBody>
          <a:bodyPr/>
          <a:lstStyle/>
          <a:p>
            <a:r>
              <a:rPr lang="tr-TR" dirty="0" smtClean="0"/>
              <a:t>Sizlerden grup olarak ‘’Probleme dayalı öğrenme’’ yönteminin özelliklerini göz önünde bulundurarak bir senaryo yazmanızı istiyoruz.</a:t>
            </a:r>
          </a:p>
          <a:p>
            <a:r>
              <a:rPr lang="tr-TR" dirty="0">
                <a:cs typeface="Times New Roman" pitchFamily="18" charset="0"/>
              </a:rPr>
              <a:t>Dörder kişilik gruplara ayrılalım </a:t>
            </a:r>
          </a:p>
          <a:p>
            <a:r>
              <a:rPr lang="tr-TR" dirty="0">
                <a:cs typeface="Times New Roman" pitchFamily="18" charset="0"/>
              </a:rPr>
              <a:t>Bir tane örnek senaryo oluşturalım</a:t>
            </a:r>
          </a:p>
          <a:p>
            <a:r>
              <a:rPr lang="tr-TR" dirty="0">
                <a:cs typeface="Times New Roman" pitchFamily="18" charset="0"/>
              </a:rPr>
              <a:t>Senaryoya uygun 2 soru hazırlayalım.</a:t>
            </a:r>
          </a:p>
          <a:p>
            <a:endParaRPr lang="tr-TR" dirty="0"/>
          </a:p>
        </p:txBody>
      </p:sp>
    </p:spTree>
    <p:extLst>
      <p:ext uri="{BB962C8B-B14F-4D97-AF65-F5344CB8AC3E}">
        <p14:creationId xmlns:p14="http://schemas.microsoft.com/office/powerpoint/2010/main" val="8271543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40000" lnSpcReduction="20000"/>
          </a:bodyPr>
          <a:lstStyle/>
          <a:p>
            <a:pPr marL="0" indent="0" algn="just">
              <a:buNone/>
            </a:pPr>
            <a:r>
              <a:rPr lang="tr-TR" b="1" dirty="0" smtClean="0">
                <a:latin typeface="Times New Roman" pitchFamily="18" charset="0"/>
                <a:cs typeface="Times New Roman" pitchFamily="18" charset="0"/>
              </a:rPr>
              <a:t>          KAYNAKLAR</a:t>
            </a:r>
          </a:p>
          <a:p>
            <a:pPr marL="0" indent="0" algn="just">
              <a:buNone/>
            </a:pPr>
            <a:endParaRPr lang="tr-TR" b="1"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Dolmans</a:t>
            </a:r>
            <a:r>
              <a:rPr lang="en-US" dirty="0">
                <a:latin typeface="Times New Roman" pitchFamily="18" charset="0"/>
                <a:cs typeface="Times New Roman" pitchFamily="18" charset="0"/>
              </a:rPr>
              <a:t>, D. H., Grave, W. D., </a:t>
            </a:r>
            <a:r>
              <a:rPr lang="en-US" dirty="0" err="1">
                <a:latin typeface="Times New Roman" pitchFamily="18" charset="0"/>
                <a:cs typeface="Times New Roman" pitchFamily="18" charset="0"/>
              </a:rPr>
              <a:t>Wolfhagen</a:t>
            </a:r>
            <a:r>
              <a:rPr lang="en-US" dirty="0">
                <a:latin typeface="Times New Roman" pitchFamily="18" charset="0"/>
                <a:cs typeface="Times New Roman" pitchFamily="18" charset="0"/>
              </a:rPr>
              <a:t>, I. H., &amp; </a:t>
            </a:r>
            <a:r>
              <a:rPr lang="en-US" dirty="0" err="1">
                <a:latin typeface="Times New Roman" pitchFamily="18" charset="0"/>
                <a:cs typeface="Times New Roman" pitchFamily="18" charset="0"/>
              </a:rPr>
              <a:t>Vleuten</a:t>
            </a:r>
            <a:r>
              <a:rPr lang="en-US" dirty="0">
                <a:latin typeface="Times New Roman" pitchFamily="18" charset="0"/>
                <a:cs typeface="Times New Roman" pitchFamily="18" charset="0"/>
              </a:rPr>
              <a:t>, C. P. (2005). Problem-based learning: Future challenges for educational practice and research</a:t>
            </a:r>
            <a:r>
              <a:rPr lang="en-US" i="1" dirty="0">
                <a:latin typeface="Times New Roman" pitchFamily="18" charset="0"/>
                <a:cs typeface="Times New Roman" pitchFamily="18" charset="0"/>
              </a:rPr>
              <a:t>. Medical Education</a:t>
            </a:r>
            <a:r>
              <a:rPr lang="en-US" dirty="0">
                <a:latin typeface="Times New Roman" pitchFamily="18" charset="0"/>
                <a:cs typeface="Times New Roman" pitchFamily="18" charset="0"/>
              </a:rPr>
              <a:t>, 39(7), 732-741</a:t>
            </a:r>
            <a:r>
              <a:rPr lang="en-US" dirty="0" smtClean="0">
                <a:latin typeface="Times New Roman" pitchFamily="18" charset="0"/>
                <a:cs typeface="Times New Roman" pitchFamily="18" charset="0"/>
              </a:rPr>
              <a:t>.</a:t>
            </a:r>
            <a:endParaRPr lang="tr-TR" dirty="0" smtClean="0">
              <a:latin typeface="Times New Roman" pitchFamily="18" charset="0"/>
              <a:cs typeface="Times New Roman" pitchFamily="18" charset="0"/>
            </a:endParaRPr>
          </a:p>
          <a:p>
            <a:pPr algn="just"/>
            <a:r>
              <a:rPr lang="tr-TR" dirty="0">
                <a:latin typeface="Times New Roman" pitchFamily="18" charset="0"/>
                <a:cs typeface="Times New Roman" pitchFamily="18" charset="0"/>
              </a:rPr>
              <a:t>Günhan, B. ve Başer, N. (2009). Matematik dersinde probleme dayalı öğrenme oturumlarında öğrencilerin kazandığı beceriler. </a:t>
            </a:r>
            <a:r>
              <a:rPr lang="tr-TR" i="1" dirty="0">
                <a:latin typeface="Times New Roman" pitchFamily="18" charset="0"/>
                <a:cs typeface="Times New Roman" pitchFamily="18" charset="0"/>
              </a:rPr>
              <a:t>Kastamonu Eğitim Dergisi</a:t>
            </a:r>
            <a:r>
              <a:rPr lang="tr-TR" dirty="0">
                <a:latin typeface="Times New Roman" pitchFamily="18" charset="0"/>
                <a:cs typeface="Times New Roman" pitchFamily="18" charset="0"/>
              </a:rPr>
              <a:t>, 17(2), 591- 608.</a:t>
            </a:r>
            <a:endParaRPr lang="tr-TR" dirty="0" smtClean="0">
              <a:latin typeface="Times New Roman" pitchFamily="18" charset="0"/>
              <a:cs typeface="Times New Roman" pitchFamily="18" charset="0"/>
            </a:endParaRPr>
          </a:p>
          <a:p>
            <a:pPr algn="just"/>
            <a:r>
              <a:rPr lang="tr-TR" dirty="0">
                <a:latin typeface="Times New Roman" pitchFamily="18" charset="0"/>
                <a:cs typeface="Times New Roman" pitchFamily="18" charset="0"/>
              </a:rPr>
              <a:t>Özgen, K. ve </a:t>
            </a:r>
            <a:r>
              <a:rPr lang="tr-TR" dirty="0" err="1">
                <a:latin typeface="Times New Roman" pitchFamily="18" charset="0"/>
                <a:cs typeface="Times New Roman" pitchFamily="18" charset="0"/>
              </a:rPr>
              <a:t>Pesen</a:t>
            </a:r>
            <a:r>
              <a:rPr lang="tr-TR" dirty="0">
                <a:latin typeface="Times New Roman" pitchFamily="18" charset="0"/>
                <a:cs typeface="Times New Roman" pitchFamily="18" charset="0"/>
              </a:rPr>
              <a:t>, C. (2008). Probleme dayalı öğrenme yaklaşımı ve öğrencilerin matematiğe yönelik tutumları. </a:t>
            </a:r>
            <a:r>
              <a:rPr lang="tr-TR" i="1" dirty="0">
                <a:latin typeface="Times New Roman" pitchFamily="18" charset="0"/>
                <a:cs typeface="Times New Roman" pitchFamily="18" charset="0"/>
              </a:rPr>
              <a:t>Dicle Üniversitesi Ziya Gökalp Eğitim Fakültesi Dergisi</a:t>
            </a:r>
            <a:r>
              <a:rPr lang="tr-TR" dirty="0">
                <a:latin typeface="Times New Roman" pitchFamily="18" charset="0"/>
                <a:cs typeface="Times New Roman" pitchFamily="18" charset="0"/>
              </a:rPr>
              <a:t>, 11, 69-83.</a:t>
            </a:r>
            <a:endParaRPr lang="tr-TR" dirty="0" smtClean="0">
              <a:latin typeface="Times New Roman" pitchFamily="18" charset="0"/>
              <a:cs typeface="Times New Roman" pitchFamily="18" charset="0"/>
            </a:endParaRPr>
          </a:p>
          <a:p>
            <a:pPr algn="just"/>
            <a:r>
              <a:rPr lang="en-US" dirty="0" err="1" smtClean="0">
                <a:latin typeface="Times New Roman" pitchFamily="18" charset="0"/>
                <a:cs typeface="Times New Roman" pitchFamily="18" charset="0"/>
              </a:rPr>
              <a:t>Rhem</a:t>
            </a:r>
            <a:r>
              <a:rPr lang="en-US" dirty="0">
                <a:latin typeface="Times New Roman" pitchFamily="18" charset="0"/>
                <a:cs typeface="Times New Roman" pitchFamily="18" charset="0"/>
              </a:rPr>
              <a:t>, J. (1998). Problem-based learning: An introduction. </a:t>
            </a:r>
            <a:r>
              <a:rPr lang="en-US" i="1" dirty="0">
                <a:latin typeface="Times New Roman" pitchFamily="18" charset="0"/>
                <a:cs typeface="Times New Roman" pitchFamily="18" charset="0"/>
              </a:rPr>
              <a:t>The National </a:t>
            </a:r>
            <a:r>
              <a:rPr lang="en-US" i="1" dirty="0" err="1">
                <a:latin typeface="Times New Roman" pitchFamily="18" charset="0"/>
                <a:cs typeface="Times New Roman" pitchFamily="18" charset="0"/>
              </a:rPr>
              <a:t>Teachning</a:t>
            </a:r>
            <a:r>
              <a:rPr lang="en-US" i="1" dirty="0">
                <a:latin typeface="Times New Roman" pitchFamily="18" charset="0"/>
                <a:cs typeface="Times New Roman" pitchFamily="18" charset="0"/>
              </a:rPr>
              <a:t> and Learning Forum, </a:t>
            </a:r>
            <a:r>
              <a:rPr lang="en-US" dirty="0">
                <a:latin typeface="Times New Roman" pitchFamily="18" charset="0"/>
                <a:cs typeface="Times New Roman" pitchFamily="18" charset="0"/>
              </a:rPr>
              <a:t>8(1</a:t>
            </a:r>
            <a:r>
              <a:rPr lang="en-US" dirty="0" smtClean="0">
                <a:latin typeface="Times New Roman" pitchFamily="18" charset="0"/>
                <a:cs typeface="Times New Roman" pitchFamily="18" charset="0"/>
              </a:rPr>
              <a:t>).</a:t>
            </a:r>
            <a:endParaRPr lang="tr-TR" dirty="0" smtClean="0">
              <a:latin typeface="Times New Roman" pitchFamily="18" charset="0"/>
              <a:cs typeface="Times New Roman" pitchFamily="18" charset="0"/>
            </a:endParaRPr>
          </a:p>
          <a:p>
            <a:pPr algn="just"/>
            <a:r>
              <a:rPr lang="en-US" dirty="0" err="1">
                <a:latin typeface="Times New Roman" pitchFamily="18" charset="0"/>
                <a:cs typeface="Times New Roman" pitchFamily="18" charset="0"/>
              </a:rPr>
              <a:t>Torp</a:t>
            </a:r>
            <a:r>
              <a:rPr lang="en-US" dirty="0">
                <a:latin typeface="Times New Roman" pitchFamily="18" charset="0"/>
                <a:cs typeface="Times New Roman" pitchFamily="18" charset="0"/>
              </a:rPr>
              <a:t>, L., &amp; Sage, S. (1998). </a:t>
            </a:r>
            <a:r>
              <a:rPr lang="en-US" i="1" dirty="0">
                <a:latin typeface="Times New Roman" pitchFamily="18" charset="0"/>
                <a:cs typeface="Times New Roman" pitchFamily="18" charset="0"/>
              </a:rPr>
              <a:t>Problem as possibilities: Problem-based learning for K-16 education.</a:t>
            </a:r>
            <a:r>
              <a:rPr lang="en-US" dirty="0">
                <a:latin typeface="Times New Roman" pitchFamily="18" charset="0"/>
                <a:cs typeface="Times New Roman" pitchFamily="18" charset="0"/>
              </a:rPr>
              <a:t> Alexandria, VA: Association for Supervision and Curriculum Development. </a:t>
            </a:r>
            <a:endParaRPr lang="tr-TR" dirty="0" smtClean="0">
              <a:latin typeface="Times New Roman" pitchFamily="18" charset="0"/>
              <a:cs typeface="Times New Roman" pitchFamily="18" charset="0"/>
            </a:endParaRPr>
          </a:p>
          <a:p>
            <a:pPr algn="just"/>
            <a:r>
              <a:rPr lang="tr-TR" dirty="0">
                <a:latin typeface="Times New Roman" pitchFamily="18" charset="0"/>
                <a:cs typeface="Times New Roman" pitchFamily="18" charset="0"/>
              </a:rPr>
              <a:t>Uslu, G. (2006). </a:t>
            </a:r>
            <a:r>
              <a:rPr lang="tr-TR" i="1" dirty="0">
                <a:latin typeface="Times New Roman" pitchFamily="18" charset="0"/>
                <a:cs typeface="Times New Roman" pitchFamily="18" charset="0"/>
              </a:rPr>
              <a:t>Ortaöğretim matematik dersinde probleme dayalı öğrenmenin öğrencilerin derse ilişkin tutumlarına, akademik başarılarına ve kalıcılık düzeylerine etkisi (Yayınlanmamış yüksek lisans tezi). </a:t>
            </a:r>
            <a:r>
              <a:rPr lang="tr-TR" dirty="0">
                <a:latin typeface="Times New Roman" pitchFamily="18" charset="0"/>
                <a:cs typeface="Times New Roman" pitchFamily="18" charset="0"/>
              </a:rPr>
              <a:t>Balıkesir Üniversitesi, Fen Bilimleri Enstitüsü, Balıkesir, Türkiye</a:t>
            </a:r>
            <a:endParaRPr lang="tr-TR" dirty="0" smtClean="0">
              <a:latin typeface="Times New Roman" pitchFamily="18" charset="0"/>
              <a:cs typeface="Times New Roman" pitchFamily="18" charset="0"/>
            </a:endParaRPr>
          </a:p>
          <a:p>
            <a:pPr algn="just"/>
            <a:r>
              <a:rPr lang="tr-TR" dirty="0">
                <a:latin typeface="Times New Roman" pitchFamily="18" charset="0"/>
                <a:cs typeface="Times New Roman" pitchFamily="18" charset="0"/>
              </a:rPr>
              <a:t>Usta, N. (2013). </a:t>
            </a:r>
            <a:r>
              <a:rPr lang="tr-TR" i="1" dirty="0">
                <a:latin typeface="Times New Roman" pitchFamily="18" charset="0"/>
                <a:cs typeface="Times New Roman" pitchFamily="18" charset="0"/>
              </a:rPr>
              <a:t>Probleme dayalı öğrenmenin ortaokul öğrencilerinin matematik başarısına, matematik </a:t>
            </a:r>
            <a:r>
              <a:rPr lang="tr-TR" i="1" dirty="0" err="1">
                <a:latin typeface="Times New Roman" pitchFamily="18" charset="0"/>
                <a:cs typeface="Times New Roman" pitchFamily="18" charset="0"/>
              </a:rPr>
              <a:t>özyeterliğine</a:t>
            </a:r>
            <a:r>
              <a:rPr lang="tr-TR" i="1" dirty="0">
                <a:latin typeface="Times New Roman" pitchFamily="18" charset="0"/>
                <a:cs typeface="Times New Roman" pitchFamily="18" charset="0"/>
              </a:rPr>
              <a:t> ve problem çözme becerilerine etkisi (Yayınlanmamış doktora tezi).</a:t>
            </a:r>
            <a:r>
              <a:rPr lang="tr-TR" dirty="0">
                <a:latin typeface="Times New Roman" pitchFamily="18" charset="0"/>
                <a:cs typeface="Times New Roman" pitchFamily="18" charset="0"/>
              </a:rPr>
              <a:t> Gazi Üniversitesi, Eğitim Bilimleri Enstitüsü, Ankara, Türkiye</a:t>
            </a:r>
            <a:r>
              <a:rPr lang="tr-TR" dirty="0" smtClean="0">
                <a:latin typeface="Times New Roman" pitchFamily="18" charset="0"/>
                <a:cs typeface="Times New Roman" pitchFamily="18" charset="0"/>
              </a:rPr>
              <a:t>.</a:t>
            </a:r>
          </a:p>
          <a:p>
            <a:pPr algn="just"/>
            <a:r>
              <a:rPr lang="tr-TR" dirty="0">
                <a:latin typeface="Times New Roman" pitchFamily="18" charset="0"/>
                <a:cs typeface="Times New Roman" pitchFamily="18" charset="0"/>
              </a:rPr>
              <a:t>Uygun, N. (2010). İlköğretim 5.sınıf matematik dersinde probleme dayalı öğrenmenin öğrencilerin derse ilişkin tutumlarına, akademik başarılarına ve kalıcılık düzeylerine etkisi (Yayınlanmamış yüksek lisans tezi). </a:t>
            </a:r>
            <a:r>
              <a:rPr lang="tr-TR" i="1" dirty="0">
                <a:latin typeface="Times New Roman" pitchFamily="18" charset="0"/>
                <a:cs typeface="Times New Roman" pitchFamily="18" charset="0"/>
              </a:rPr>
              <a:t>Gazi Üniversitesi, Eğitim Bilimleri Enstitüsü</a:t>
            </a:r>
            <a:r>
              <a:rPr lang="tr-TR" dirty="0">
                <a:latin typeface="Times New Roman" pitchFamily="18" charset="0"/>
                <a:cs typeface="Times New Roman" pitchFamily="18" charset="0"/>
              </a:rPr>
              <a:t>, Ankara, Türkiye</a:t>
            </a:r>
            <a:r>
              <a:rPr lang="tr-TR" dirty="0" smtClean="0">
                <a:latin typeface="Times New Roman" pitchFamily="18" charset="0"/>
                <a:cs typeface="Times New Roman" pitchFamily="18" charset="0"/>
              </a:rPr>
              <a:t>.</a:t>
            </a:r>
          </a:p>
          <a:p>
            <a:pPr algn="just"/>
            <a:r>
              <a:rPr lang="tr-TR" dirty="0">
                <a:latin typeface="Times New Roman" pitchFamily="18" charset="0"/>
                <a:cs typeface="Times New Roman" pitchFamily="18" charset="0"/>
              </a:rPr>
              <a:t>Uygun, N. ve Tertemiz, N. I. (2014). Matematik dersinde probleme dayalı öğrenmenin öğrencilerin derse ilişkin tutum, başarı ve kalıcılık düzeylerine etkisi. </a:t>
            </a:r>
            <a:r>
              <a:rPr lang="tr-TR" i="1" dirty="0">
                <a:latin typeface="Times New Roman" pitchFamily="18" charset="0"/>
                <a:cs typeface="Times New Roman" pitchFamily="18" charset="0"/>
              </a:rPr>
              <a:t>Eğitim ve Bilim</a:t>
            </a:r>
            <a:r>
              <a:rPr lang="tr-TR" dirty="0">
                <a:latin typeface="Times New Roman" pitchFamily="18" charset="0"/>
                <a:cs typeface="Times New Roman" pitchFamily="18" charset="0"/>
              </a:rPr>
              <a:t>, 39(174), 75-90.</a:t>
            </a:r>
          </a:p>
        </p:txBody>
      </p:sp>
    </p:spTree>
    <p:extLst>
      <p:ext uri="{BB962C8B-B14F-4D97-AF65-F5344CB8AC3E}">
        <p14:creationId xmlns:p14="http://schemas.microsoft.com/office/powerpoint/2010/main" val="3098642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628800"/>
            <a:ext cx="8229600" cy="1143000"/>
          </a:xfrm>
        </p:spPr>
        <p:txBody>
          <a:bodyPr>
            <a:normAutofit fontScale="90000"/>
          </a:bodyPr>
          <a:lstStyle/>
          <a:p>
            <a:r>
              <a:rPr lang="tr-TR" b="1" dirty="0"/>
              <a:t>Probleme Dayalı Öğrenme</a:t>
            </a:r>
            <a:br>
              <a:rPr lang="tr-TR" b="1" dirty="0"/>
            </a:br>
            <a:endParaRPr lang="tr-TR" dirty="0"/>
          </a:p>
        </p:txBody>
      </p:sp>
      <p:sp>
        <p:nvSpPr>
          <p:cNvPr id="3" name="İçerik Yer Tutucusu 2"/>
          <p:cNvSpPr>
            <a:spLocks noGrp="1"/>
          </p:cNvSpPr>
          <p:nvPr>
            <p:ph sz="quarter" idx="1"/>
          </p:nvPr>
        </p:nvSpPr>
        <p:spPr>
          <a:xfrm>
            <a:off x="539552" y="2204864"/>
            <a:ext cx="7643192" cy="3744416"/>
          </a:xfrm>
        </p:spPr>
        <p:txBody>
          <a:bodyPr>
            <a:noAutofit/>
          </a:bodyPr>
          <a:lstStyle/>
          <a:p>
            <a:pPr lvl="1"/>
            <a:r>
              <a:rPr lang="tr-TR" sz="2400" b="1" dirty="0">
                <a:cs typeface="Times New Roman" pitchFamily="18" charset="0"/>
              </a:rPr>
              <a:t>Tartışma ve işbirliği yapabilmeyi,</a:t>
            </a:r>
          </a:p>
          <a:p>
            <a:pPr lvl="1"/>
            <a:r>
              <a:rPr lang="tr-TR" sz="2400" b="1" dirty="0">
                <a:cs typeface="Times New Roman" pitchFamily="18" charset="0"/>
              </a:rPr>
              <a:t>Bireylerin öğrenme sorumluklarını almalarını,</a:t>
            </a:r>
          </a:p>
          <a:p>
            <a:pPr lvl="1"/>
            <a:r>
              <a:rPr lang="tr-TR" sz="2400" b="1" dirty="0">
                <a:cs typeface="Times New Roman" pitchFamily="18" charset="0"/>
              </a:rPr>
              <a:t>Kişilerarası ilişkilerde başarılı stratejiler yürütmelerini,</a:t>
            </a:r>
          </a:p>
          <a:p>
            <a:pPr lvl="1"/>
            <a:r>
              <a:rPr lang="tr-TR" sz="2400" b="1" dirty="0">
                <a:cs typeface="Times New Roman" pitchFamily="18" charset="0"/>
              </a:rPr>
              <a:t>Problem çözümlerini gerekçelendirebilmeyi,</a:t>
            </a:r>
          </a:p>
          <a:p>
            <a:pPr lvl="1"/>
            <a:r>
              <a:rPr lang="tr-TR" sz="2400" b="1" dirty="0">
                <a:cs typeface="Times New Roman" pitchFamily="18" charset="0"/>
              </a:rPr>
              <a:t>Pratiğe hazır, uygulama sorumluluğunu yüklenebilmeyi,</a:t>
            </a:r>
          </a:p>
          <a:p>
            <a:pPr lvl="1"/>
            <a:r>
              <a:rPr lang="tr-TR" sz="2400" b="1" dirty="0">
                <a:cs typeface="Times New Roman" pitchFamily="18" charset="0"/>
              </a:rPr>
              <a:t>Yeni bilgiye açık ve kritik değerlendirme yapabilmeyi sağlar.</a:t>
            </a:r>
          </a:p>
          <a:p>
            <a:pPr algn="just"/>
            <a:endParaRPr lang="tr-TR"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429160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132856"/>
            <a:ext cx="8229600" cy="4525963"/>
          </a:xfrm>
        </p:spPr>
        <p:txBody>
          <a:bodyPr>
            <a:normAutofit/>
          </a:bodyPr>
          <a:lstStyle/>
          <a:p>
            <a:pPr algn="just"/>
            <a:r>
              <a:rPr lang="tr-TR" sz="2800" b="1" dirty="0">
                <a:cs typeface="Times New Roman" pitchFamily="18" charset="0"/>
              </a:rPr>
              <a:t>PDÖ ilk olarak 1950’li yıllarda Amerika Birleşik Devletleri’nin Ohio eyaletindeki Case Western Üniversitesi tıp fakültesinde uygulamaya konulmuş, 1960’lı yılların sonuna doğru Kanada’nın </a:t>
            </a:r>
            <a:r>
              <a:rPr lang="tr-TR" sz="2800" b="1" dirty="0" err="1">
                <a:cs typeface="Times New Roman" pitchFamily="18" charset="0"/>
              </a:rPr>
              <a:t>Ontario</a:t>
            </a:r>
            <a:r>
              <a:rPr lang="tr-TR" sz="2800" b="1" dirty="0">
                <a:cs typeface="Times New Roman" pitchFamily="18" charset="0"/>
              </a:rPr>
              <a:t> eyaletindeki </a:t>
            </a:r>
            <a:r>
              <a:rPr lang="tr-TR" sz="2800" b="1" dirty="0" err="1">
                <a:cs typeface="Times New Roman" pitchFamily="18" charset="0"/>
              </a:rPr>
              <a:t>McMaster</a:t>
            </a:r>
            <a:r>
              <a:rPr lang="tr-TR" sz="2800" b="1" dirty="0">
                <a:cs typeface="Times New Roman" pitchFamily="18" charset="0"/>
              </a:rPr>
              <a:t> Üniversitesi tıp fakültesinde uygulanarak yaygınlaşmıştır </a:t>
            </a:r>
            <a:r>
              <a:rPr lang="tr-TR" sz="2800" dirty="0">
                <a:cs typeface="Times New Roman" pitchFamily="18" charset="0"/>
              </a:rPr>
              <a:t>(</a:t>
            </a:r>
            <a:r>
              <a:rPr lang="tr-TR" sz="2800" dirty="0" err="1">
                <a:cs typeface="Times New Roman" pitchFamily="18" charset="0"/>
              </a:rPr>
              <a:t>Rhem</a:t>
            </a:r>
            <a:r>
              <a:rPr lang="tr-TR" sz="2800" dirty="0">
                <a:cs typeface="Times New Roman" pitchFamily="18" charset="0"/>
              </a:rPr>
              <a:t>, 1998).</a:t>
            </a:r>
          </a:p>
        </p:txBody>
      </p:sp>
    </p:spTree>
    <p:extLst>
      <p:ext uri="{BB962C8B-B14F-4D97-AF65-F5344CB8AC3E}">
        <p14:creationId xmlns:p14="http://schemas.microsoft.com/office/powerpoint/2010/main" val="2759467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539552" y="1844824"/>
            <a:ext cx="8229600" cy="4525963"/>
          </a:xfrm>
        </p:spPr>
        <p:txBody>
          <a:bodyPr>
            <a:normAutofit/>
          </a:bodyPr>
          <a:lstStyle/>
          <a:p>
            <a:pPr algn="just"/>
            <a:r>
              <a:rPr lang="tr-TR" sz="2800" b="1" dirty="0">
                <a:latin typeface="+mj-lt"/>
                <a:cs typeface="Times New Roman" pitchFamily="18" charset="0"/>
              </a:rPr>
              <a:t>Problem çözme bir beceridir. </a:t>
            </a:r>
            <a:endParaRPr lang="tr-TR" sz="2800" b="1" i="1" dirty="0" smtClean="0">
              <a:latin typeface="+mj-lt"/>
              <a:cs typeface="Times New Roman" pitchFamily="18" charset="0"/>
            </a:endParaRPr>
          </a:p>
          <a:p>
            <a:pPr algn="just"/>
            <a:endParaRPr lang="tr-TR" sz="2800" b="1" i="1" dirty="0">
              <a:latin typeface="+mj-lt"/>
              <a:cs typeface="Times New Roman" pitchFamily="18" charset="0"/>
            </a:endParaRPr>
          </a:p>
          <a:p>
            <a:pPr algn="just"/>
            <a:r>
              <a:rPr lang="tr-TR" sz="2800" b="1" i="1" dirty="0" smtClean="0">
                <a:latin typeface="+mj-lt"/>
                <a:cs typeface="Times New Roman" pitchFamily="18" charset="0"/>
              </a:rPr>
              <a:t>Probleme </a:t>
            </a:r>
            <a:r>
              <a:rPr lang="tr-TR" sz="2800" b="1" i="1" dirty="0">
                <a:latin typeface="+mj-lt"/>
                <a:cs typeface="Times New Roman" pitchFamily="18" charset="0"/>
              </a:rPr>
              <a:t>dayalı öğrenme </a:t>
            </a:r>
            <a:r>
              <a:rPr lang="tr-TR" sz="2800" b="1" dirty="0">
                <a:latin typeface="+mj-lt"/>
                <a:cs typeface="Times New Roman" pitchFamily="18" charset="0"/>
              </a:rPr>
              <a:t>– bir kurama dayalı ve stratejiler bütünü olarak öğrenme ihtiyacının hissedilmesi ile yeni bilginin aktif, katılımcı ve paylaşıcı edinilmesi sürecidir.</a:t>
            </a:r>
          </a:p>
          <a:p>
            <a:pPr algn="just"/>
            <a:endParaRPr lang="tr-TR"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011598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7222" y="2470663"/>
            <a:ext cx="8919701" cy="4353347"/>
          </a:xfrm>
        </p:spPr>
        <p:txBody>
          <a:bodyPr>
            <a:normAutofit/>
          </a:bodyPr>
          <a:lstStyle/>
          <a:p>
            <a:pPr lvl="1" algn="just"/>
            <a:r>
              <a:rPr lang="tr-TR" b="1" dirty="0">
                <a:cs typeface="Times New Roman" pitchFamily="18" charset="0"/>
              </a:rPr>
              <a:t>Bir problemden yola çıkarak, problemin çözümü aşamasındaki gereksinim duyulan tüm bilgilerin öğrenilmesi dersin hedefi, öğrenen tarafından aktif kullanılması ve araştırmaya olanak tanıması öngörülür.</a:t>
            </a:r>
          </a:p>
          <a:p>
            <a:pPr algn="just"/>
            <a:endParaRPr lang="tr-TR" sz="2800" b="1" dirty="0">
              <a:latin typeface="Times New Roman" pitchFamily="18" charset="0"/>
              <a:cs typeface="Times New Roman" pitchFamily="18" charset="0"/>
            </a:endParaRPr>
          </a:p>
          <a:p>
            <a:pPr algn="just"/>
            <a:endParaRPr lang="tr-TR"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213239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800" b="1" dirty="0">
                <a:cs typeface="Times New Roman" pitchFamily="18" charset="0"/>
              </a:rPr>
              <a:t>Amaç sadece belirlenen problemi hedefe taşımak değil, problem aracılığıyla gündeme gelen yeni öğrenme hedeflerini ortaya çıkarmak ve problem çözme çabası ile SORGULAMA, ARAŞTIRMA, TARTIŞMA, DEĞERLENDİRME becerilerinin kazandırıldığı ÖĞRENME EYLEMİ ne dönüşmesidir</a:t>
            </a:r>
          </a:p>
        </p:txBody>
      </p:sp>
    </p:spTree>
    <p:extLst>
      <p:ext uri="{BB962C8B-B14F-4D97-AF65-F5344CB8AC3E}">
        <p14:creationId xmlns:p14="http://schemas.microsoft.com/office/powerpoint/2010/main" val="2339273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412776"/>
            <a:ext cx="8229600" cy="936104"/>
          </a:xfrm>
        </p:spPr>
        <p:txBody>
          <a:bodyPr>
            <a:normAutofit fontScale="90000"/>
          </a:bodyPr>
          <a:lstStyle/>
          <a:p>
            <a:r>
              <a:rPr lang="tr-TR" sz="3600" b="1" dirty="0" smtClean="0">
                <a:latin typeface="Times New Roman" pitchFamily="18" charset="0"/>
                <a:cs typeface="Times New Roman" pitchFamily="18" charset="0"/>
              </a:rPr>
              <a:t>Probleme Dayalı Öğrenmenin Bileşenleri</a:t>
            </a:r>
            <a:br>
              <a:rPr lang="tr-TR" sz="3600" b="1" dirty="0" smtClean="0">
                <a:latin typeface="Times New Roman" pitchFamily="18" charset="0"/>
                <a:cs typeface="Times New Roman" pitchFamily="18" charset="0"/>
              </a:rPr>
            </a:br>
            <a:endParaRPr lang="tr-TR" sz="3600" dirty="0">
              <a:latin typeface="Times New Roman" pitchFamily="18" charset="0"/>
              <a:cs typeface="Times New Roman" pitchFamily="18" charset="0"/>
            </a:endParaRPr>
          </a:p>
        </p:txBody>
      </p:sp>
      <p:sp>
        <p:nvSpPr>
          <p:cNvPr id="3" name="İçerik Yer Tutucusu 2"/>
          <p:cNvSpPr>
            <a:spLocks noGrp="1"/>
          </p:cNvSpPr>
          <p:nvPr>
            <p:ph sz="quarter" idx="1"/>
          </p:nvPr>
        </p:nvSpPr>
        <p:spPr>
          <a:xfrm>
            <a:off x="323528" y="2060848"/>
            <a:ext cx="8424936" cy="3744416"/>
          </a:xfrm>
        </p:spPr>
        <p:txBody>
          <a:bodyPr>
            <a:noAutofit/>
          </a:bodyPr>
          <a:lstStyle/>
          <a:p>
            <a:r>
              <a:rPr lang="tr-TR" sz="2400" b="1" dirty="0" smtClean="0">
                <a:cs typeface="Times New Roman" pitchFamily="18" charset="0"/>
              </a:rPr>
              <a:t>A</a:t>
            </a:r>
            <a:r>
              <a:rPr lang="tr-TR" sz="2400" b="1" dirty="0">
                <a:cs typeface="Times New Roman" pitchFamily="18" charset="0"/>
              </a:rPr>
              <a:t>. Senaryo (Problem)</a:t>
            </a:r>
          </a:p>
          <a:p>
            <a:pPr lvl="0"/>
            <a:r>
              <a:rPr lang="tr-TR" sz="2400" b="1" dirty="0">
                <a:cs typeface="Times New Roman" pitchFamily="18" charset="0"/>
              </a:rPr>
              <a:t>B. Öğrenci</a:t>
            </a:r>
          </a:p>
          <a:p>
            <a:pPr lvl="0"/>
            <a:r>
              <a:rPr lang="tr-TR" sz="2400" b="1" dirty="0">
                <a:cs typeface="Times New Roman" pitchFamily="18" charset="0"/>
              </a:rPr>
              <a:t>C. Eğitim yönlendiricisi, sağlayıcısı</a:t>
            </a:r>
          </a:p>
          <a:p>
            <a:pPr lvl="0"/>
            <a:r>
              <a:rPr lang="tr-TR" sz="2400" b="1" dirty="0">
                <a:cs typeface="Times New Roman" pitchFamily="18" charset="0"/>
              </a:rPr>
              <a:t>D. </a:t>
            </a:r>
            <a:r>
              <a:rPr lang="tr-TR" sz="2400" b="1" dirty="0" smtClean="0">
                <a:cs typeface="Times New Roman" pitchFamily="18" charset="0"/>
              </a:rPr>
              <a:t>Değerlendirme </a:t>
            </a:r>
            <a:r>
              <a:rPr lang="tr-TR" sz="2400" dirty="0" smtClean="0">
                <a:cs typeface="Times New Roman" pitchFamily="18" charset="0"/>
              </a:rPr>
              <a:t>(</a:t>
            </a:r>
            <a:r>
              <a:rPr lang="nl-NL" sz="2400" dirty="0" smtClean="0">
                <a:cs typeface="Times New Roman" pitchFamily="18" charset="0"/>
              </a:rPr>
              <a:t>Dolmans</a:t>
            </a:r>
            <a:r>
              <a:rPr lang="nl-NL" sz="2400" dirty="0">
                <a:cs typeface="Times New Roman" pitchFamily="18" charset="0"/>
              </a:rPr>
              <a:t>, Grave, Wolfhagen &amp; Vleuten, </a:t>
            </a:r>
            <a:r>
              <a:rPr lang="nl-NL" sz="2400" dirty="0" smtClean="0">
                <a:cs typeface="Times New Roman" pitchFamily="18" charset="0"/>
              </a:rPr>
              <a:t>2005</a:t>
            </a:r>
            <a:r>
              <a:rPr lang="tr-TR" sz="2400" dirty="0">
                <a:cs typeface="Times New Roman" pitchFamily="18" charset="0"/>
              </a:rPr>
              <a:t>)</a:t>
            </a:r>
            <a:endParaRPr lang="tr-TR" sz="2400" b="1" dirty="0">
              <a:cs typeface="Times New Roman" pitchFamily="18" charset="0"/>
            </a:endParaRPr>
          </a:p>
          <a:p>
            <a:r>
              <a:rPr lang="tr-TR" sz="2400" b="1" dirty="0">
                <a:cs typeface="Times New Roman" pitchFamily="18" charset="0"/>
              </a:rPr>
              <a:t>Bu bileşenlerin birbirini tamamlayıcı ve destekleyici özellikte olması, üzerlerine düşen rollerin başarıyla uygulanması sürecin etkin ve </a:t>
            </a:r>
            <a:r>
              <a:rPr lang="tr-TR" sz="2400" b="1" dirty="0" smtClean="0">
                <a:cs typeface="Times New Roman" pitchFamily="18" charset="0"/>
              </a:rPr>
              <a:t>amaca yönelik </a:t>
            </a:r>
            <a:r>
              <a:rPr lang="tr-TR" sz="2400" b="1" dirty="0">
                <a:cs typeface="Times New Roman" pitchFamily="18" charset="0"/>
              </a:rPr>
              <a:t>gerçekleşmesini sağlar</a:t>
            </a:r>
            <a:r>
              <a:rPr lang="tr-TR" sz="2400" b="1" dirty="0" smtClean="0">
                <a:cs typeface="Times New Roman" pitchFamily="18" charset="0"/>
              </a:rPr>
              <a:t>.</a:t>
            </a:r>
            <a:r>
              <a:rPr lang="tr-TR" sz="2400" b="1" dirty="0">
                <a:latin typeface="Times New Roman" pitchFamily="18" charset="0"/>
                <a:cs typeface="Times New Roman" pitchFamily="18" charset="0"/>
              </a:rPr>
              <a:t/>
            </a:r>
            <a:br>
              <a:rPr lang="tr-TR" sz="2400" b="1" dirty="0">
                <a:latin typeface="Times New Roman" pitchFamily="18" charset="0"/>
                <a:cs typeface="Times New Roman" pitchFamily="18" charset="0"/>
              </a:rPr>
            </a:br>
            <a:endParaRPr lang="tr-TR"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278279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TotalTime>
  <Words>1556</Words>
  <Application>Microsoft Office PowerPoint</Application>
  <PresentationFormat>Ekran Gösterisi (4:3)</PresentationFormat>
  <Paragraphs>133</Paragraphs>
  <Slides>39</Slides>
  <Notes>0</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Ofis Teması</vt:lpstr>
      <vt:lpstr>“A CHANCE TO TEACHERS TO UNWRAP THE PACKAGES OF THE GIFTED”   Projesi Öğretmen Eğitimi</vt:lpstr>
      <vt:lpstr>Probleme Dayalı Öğrenme (PDÖ) (Problem-Based Learning)</vt:lpstr>
      <vt:lpstr>Problem nedir?</vt:lpstr>
      <vt:lpstr>Probleme Dayalı Öğrenme </vt:lpstr>
      <vt:lpstr>PowerPoint Sunusu</vt:lpstr>
      <vt:lpstr>PowerPoint Sunusu</vt:lpstr>
      <vt:lpstr>PowerPoint Sunusu</vt:lpstr>
      <vt:lpstr>PowerPoint Sunusu</vt:lpstr>
      <vt:lpstr>Probleme Dayalı Öğrenmenin Bileşenleri </vt:lpstr>
      <vt:lpstr>PowerPoint Sunusu</vt:lpstr>
      <vt:lpstr>PowerPoint Sunusu</vt:lpstr>
      <vt:lpstr>Probleme dayalı öğrenme </vt:lpstr>
      <vt:lpstr>PowerPoint Sunusu</vt:lpstr>
      <vt:lpstr>PowerPoint Sunusu</vt:lpstr>
      <vt:lpstr>Temel Özellikleri</vt:lpstr>
      <vt:lpstr>PowerPoint Sunusu</vt:lpstr>
      <vt:lpstr>PowerPoint Sunusu</vt:lpstr>
      <vt:lpstr>PowerPoint Sunusu</vt:lpstr>
      <vt:lpstr>PowerPoint Sunusu</vt:lpstr>
      <vt:lpstr>PowerPoint Sunusu</vt:lpstr>
      <vt:lpstr>PowerPoint Sunusu</vt:lpstr>
      <vt:lpstr>PDÖ Uygulaması </vt:lpstr>
      <vt:lpstr>PowerPoint Sunusu</vt:lpstr>
      <vt:lpstr>Problem Çözme Aşamaları</vt:lpstr>
      <vt:lpstr>Uygulama Aşamalarında Dikkat Edilecekler</vt:lpstr>
      <vt:lpstr>Buna dikkat edelim!</vt:lpstr>
      <vt:lpstr>Konu Temelli Problem vs. Problem Temelli Yaklaşım Örnekleri</vt:lpstr>
      <vt:lpstr>Değerlendirme</vt:lpstr>
      <vt:lpstr>PowerPoint Sunusu</vt:lpstr>
      <vt:lpstr> Sınırlılıkları </vt:lpstr>
      <vt:lpstr>PowerPoint Sunusu</vt:lpstr>
      <vt:lpstr>PowerPoint Sunusu</vt:lpstr>
      <vt:lpstr>ÖRNEK SENARYO</vt:lpstr>
      <vt:lpstr>PowerPoint Sunusu</vt:lpstr>
      <vt:lpstr>PowerPoint Sunusu</vt:lpstr>
      <vt:lpstr>PowerPoint Sunusu</vt:lpstr>
      <vt:lpstr>Haydi</vt:lpstr>
      <vt:lpstr>Şimdi sıra sizde!</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Bilsem Şablon</dc:title>
  <dc:creator>ilker</dc:creator>
  <cp:lastModifiedBy>Dell</cp:lastModifiedBy>
  <cp:revision>105</cp:revision>
  <dcterms:created xsi:type="dcterms:W3CDTF">2021-12-21T18:59:25Z</dcterms:created>
  <dcterms:modified xsi:type="dcterms:W3CDTF">2023-04-14T12:19:59Z</dcterms:modified>
</cp:coreProperties>
</file>