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6" r:id="rId4"/>
    <p:sldId id="287" r:id="rId5"/>
    <p:sldId id="288" r:id="rId6"/>
    <p:sldId id="289" r:id="rId7"/>
    <p:sldId id="290" r:id="rId8"/>
    <p:sldId id="302" r:id="rId9"/>
    <p:sldId id="291" r:id="rId10"/>
    <p:sldId id="292" r:id="rId11"/>
    <p:sldId id="293" r:id="rId12"/>
    <p:sldId id="294" r:id="rId13"/>
    <p:sldId id="295" r:id="rId14"/>
    <p:sldId id="296" r:id="rId15"/>
    <p:sldId id="297" r:id="rId16"/>
    <p:sldId id="298" r:id="rId17"/>
    <p:sldId id="299" r:id="rId18"/>
    <p:sldId id="300" r:id="rId19"/>
    <p:sldId id="301" r:id="rId20"/>
    <p:sldId id="271" r:id="rId21"/>
    <p:sldId id="272" r:id="rId22"/>
    <p:sldId id="273" r:id="rId23"/>
    <p:sldId id="284" r:id="rId24"/>
    <p:sldId id="285" r:id="rId25"/>
    <p:sldId id="274" r:id="rId26"/>
    <p:sldId id="275" r:id="rId27"/>
    <p:sldId id="276" r:id="rId28"/>
    <p:sldId id="283" r:id="rId29"/>
    <p:sldId id="277" r:id="rId30"/>
    <p:sldId id="278" r:id="rId31"/>
    <p:sldId id="279" r:id="rId32"/>
    <p:sldId id="280" r:id="rId33"/>
    <p:sldId id="281" r:id="rId34"/>
    <p:sldId id="303" r:id="rId35"/>
    <p:sldId id="282"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Başlıksız Bölüm" id="{C8B51A04-0A3C-4F05-9F84-7729F7751E3C}">
          <p14:sldIdLst>
            <p14:sldId id="256"/>
            <p14:sldId id="257"/>
            <p14:sldId id="286"/>
            <p14:sldId id="287"/>
            <p14:sldId id="288"/>
            <p14:sldId id="289"/>
            <p14:sldId id="290"/>
            <p14:sldId id="302"/>
            <p14:sldId id="291"/>
            <p14:sldId id="292"/>
            <p14:sldId id="293"/>
            <p14:sldId id="294"/>
            <p14:sldId id="295"/>
            <p14:sldId id="296"/>
            <p14:sldId id="297"/>
            <p14:sldId id="298"/>
            <p14:sldId id="299"/>
            <p14:sldId id="300"/>
            <p14:sldId id="301"/>
            <p14:sldId id="271"/>
            <p14:sldId id="272"/>
            <p14:sldId id="273"/>
            <p14:sldId id="284"/>
            <p14:sldId id="285"/>
            <p14:sldId id="274"/>
            <p14:sldId id="275"/>
            <p14:sldId id="276"/>
            <p14:sldId id="283"/>
            <p14:sldId id="277"/>
            <p14:sldId id="278"/>
            <p14:sldId id="279"/>
            <p14:sldId id="280"/>
            <p14:sldId id="281"/>
            <p14:sldId id="303"/>
            <p14:sldId id="282"/>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0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30"/>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smtClean="0"/>
              <a:t>Asıl alt başlık stilini düzenlemek için tıklatın</a:t>
            </a:r>
            <a:endParaRPr lang="tr-TR" dirty="0"/>
          </a:p>
        </p:txBody>
      </p:sp>
      <p:sp>
        <p:nvSpPr>
          <p:cNvPr id="4" name="3 Veri Yer Tutucusu"/>
          <p:cNvSpPr>
            <a:spLocks noGrp="1"/>
          </p:cNvSpPr>
          <p:nvPr>
            <p:ph type="dt" sz="half" idx="10"/>
          </p:nvPr>
        </p:nvSpPr>
        <p:spPr/>
        <p:txBody>
          <a:bodyPr/>
          <a:lstStyle/>
          <a:p>
            <a:fld id="{D9F75050-0E15-4C5B-92B0-66D068882F1F}" type="datetimeFigureOut">
              <a:rPr lang="tr-TR" smtClean="0"/>
              <a:pPr/>
              <a:t>25.04.2023</a:t>
            </a:fld>
            <a:endParaRPr lang="tr-TR"/>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25.04.2023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0"/>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40"/>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25.04.2023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25.04.2023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1"/>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25.04.2023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25.04.2023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25.04.2023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25.04.2023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25.04.2023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8" y="273049"/>
            <a:ext cx="3008313" cy="1162051"/>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8"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25.04.2023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1"/>
            <a:ext cx="5486400" cy="566739"/>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42"/>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25.04.2023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tr-TR" dirty="0" smtClean="0"/>
              <a:t>Asıl başlık stili için tıklatın</a:t>
            </a:r>
            <a:endParaRPr lang="tr-TR" dirty="0"/>
          </a:p>
        </p:txBody>
      </p:sp>
      <p:sp>
        <p:nvSpPr>
          <p:cNvPr id="3" name="2 Metin Yer Tutucusu"/>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Veri Yer Tutucusu"/>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25.04.2023</a:t>
            </a:fld>
            <a:endParaRPr lang="tr-TR"/>
          </a:p>
        </p:txBody>
      </p:sp>
      <p:sp>
        <p:nvSpPr>
          <p:cNvPr id="5" name="4 Altbilgi Yer Tutucusu"/>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
        <p:nvSpPr>
          <p:cNvPr id="11" name="10 Metin kutusu"/>
          <p:cNvSpPr txBox="1"/>
          <p:nvPr userDrawn="1"/>
        </p:nvSpPr>
        <p:spPr>
          <a:xfrm>
            <a:off x="3500431" y="1000108"/>
            <a:ext cx="2199641" cy="707886"/>
          </a:xfrm>
          <a:prstGeom prst="rect">
            <a:avLst/>
          </a:prstGeom>
          <a:noFill/>
        </p:spPr>
        <p:txBody>
          <a:bodyPr wrap="none" rtlCol="0">
            <a:spAutoFit/>
          </a:bodyPr>
          <a:lstStyle/>
          <a:p>
            <a:pPr algn="ctr"/>
            <a:r>
              <a:rPr lang="tr-TR" sz="800" kern="1200" dirty="0" smtClean="0">
                <a:solidFill>
                  <a:schemeClr val="tx1"/>
                </a:solidFill>
                <a:latin typeface="+mn-lt"/>
                <a:ea typeface="+mn-ea"/>
                <a:cs typeface="+mn-cs"/>
              </a:rPr>
              <a:t>Bu Proje Avrupa Birliği ve Türkiye Cumhuriyeti </a:t>
            </a:r>
          </a:p>
          <a:p>
            <a:pPr algn="ctr"/>
            <a:r>
              <a:rPr lang="tr-TR" sz="800" kern="1200" dirty="0" smtClean="0">
                <a:solidFill>
                  <a:schemeClr val="tx1"/>
                </a:solidFill>
                <a:latin typeface="+mn-lt"/>
                <a:ea typeface="+mn-ea"/>
                <a:cs typeface="+mn-cs"/>
              </a:rPr>
              <a:t>tarafından finanse edilmektedir.</a:t>
            </a:r>
            <a:endParaRPr lang="en-US" sz="800" kern="1200" dirty="0" smtClean="0">
              <a:solidFill>
                <a:schemeClr val="tx1"/>
              </a:solidFill>
              <a:latin typeface="+mn-lt"/>
              <a:ea typeface="+mn-ea"/>
              <a:cs typeface="+mn-cs"/>
            </a:endParaRPr>
          </a:p>
          <a:p>
            <a:pPr algn="ctr"/>
            <a:r>
              <a:rPr lang="en-US" sz="800" kern="1200" dirty="0" smtClean="0">
                <a:solidFill>
                  <a:schemeClr val="tx1"/>
                </a:solidFill>
                <a:latin typeface="+mn-lt"/>
                <a:ea typeface="+mn-ea"/>
                <a:cs typeface="+mn-cs"/>
              </a:rPr>
              <a:t>This project is co-funded by the European Union</a:t>
            </a:r>
          </a:p>
          <a:p>
            <a:pPr algn="ctr"/>
            <a:r>
              <a:rPr lang="en-US" sz="800" kern="1200" dirty="0" smtClean="0">
                <a:solidFill>
                  <a:schemeClr val="tx1"/>
                </a:solidFill>
                <a:latin typeface="+mn-lt"/>
                <a:ea typeface="+mn-ea"/>
                <a:cs typeface="+mn-cs"/>
              </a:rPr>
              <a:t> and the Republic</a:t>
            </a:r>
            <a:r>
              <a:rPr lang="en-US" sz="800" kern="1200" baseline="0" dirty="0" smtClean="0">
                <a:solidFill>
                  <a:schemeClr val="tx1"/>
                </a:solidFill>
                <a:latin typeface="+mn-lt"/>
                <a:ea typeface="+mn-ea"/>
                <a:cs typeface="+mn-cs"/>
              </a:rPr>
              <a:t> of Turkey</a:t>
            </a:r>
            <a:endParaRPr lang="tr-TR" sz="800" kern="1200" dirty="0" smtClean="0">
              <a:solidFill>
                <a:schemeClr val="tx1"/>
              </a:solidFill>
              <a:latin typeface="+mn-lt"/>
              <a:ea typeface="+mn-ea"/>
              <a:cs typeface="+mn-cs"/>
            </a:endParaRPr>
          </a:p>
          <a:p>
            <a:pPr algn="ctr"/>
            <a:endParaRPr lang="tr-TR" sz="800" dirty="0"/>
          </a:p>
        </p:txBody>
      </p:sp>
      <p:pic>
        <p:nvPicPr>
          <p:cNvPr id="13" name="12 Resim" descr="HKU-logo-dikey-tr.png"/>
          <p:cNvPicPr>
            <a:picLocks noChangeAspect="1"/>
          </p:cNvPicPr>
          <p:nvPr userDrawn="1"/>
        </p:nvPicPr>
        <p:blipFill>
          <a:blip r:embed="rId13" cstate="print"/>
          <a:stretch>
            <a:fillRect/>
          </a:stretch>
        </p:blipFill>
        <p:spPr>
          <a:xfrm>
            <a:off x="5124952" y="6357959"/>
            <a:ext cx="375742" cy="416912"/>
          </a:xfrm>
          <a:prstGeom prst="rect">
            <a:avLst/>
          </a:prstGeom>
        </p:spPr>
      </p:pic>
      <p:pic>
        <p:nvPicPr>
          <p:cNvPr id="1026" name="Picture 2" descr="C:\Users\ilker\Desktop\AB projesi\Logo\png\ikgpro.png"/>
          <p:cNvPicPr>
            <a:picLocks noChangeAspect="1" noChangeArrowheads="1"/>
          </p:cNvPicPr>
          <p:nvPr userDrawn="1"/>
        </p:nvPicPr>
        <p:blipFill>
          <a:blip r:embed="rId14" cstate="print"/>
          <a:srcRect/>
          <a:stretch>
            <a:fillRect/>
          </a:stretch>
        </p:blipFill>
        <p:spPr bwMode="auto">
          <a:xfrm>
            <a:off x="-142908" y="5786460"/>
            <a:ext cx="1490125" cy="702889"/>
          </a:xfrm>
          <a:prstGeom prst="rect">
            <a:avLst/>
          </a:prstGeom>
          <a:noFill/>
        </p:spPr>
      </p:pic>
      <p:pic>
        <p:nvPicPr>
          <p:cNvPr id="7" name="Picture 3" descr="C:\Users\ilker\Desktop\AB projesi\Logo\png\meb.png"/>
          <p:cNvPicPr>
            <a:picLocks noChangeAspect="1" noChangeArrowheads="1"/>
          </p:cNvPicPr>
          <p:nvPr userDrawn="1"/>
        </p:nvPicPr>
        <p:blipFill>
          <a:blip r:embed="rId15" cstate="print"/>
          <a:srcRect/>
          <a:stretch>
            <a:fillRect/>
          </a:stretch>
        </p:blipFill>
        <p:spPr bwMode="auto">
          <a:xfrm>
            <a:off x="4030668" y="5800801"/>
            <a:ext cx="1112837" cy="628595"/>
          </a:xfrm>
          <a:prstGeom prst="rect">
            <a:avLst/>
          </a:prstGeom>
          <a:noFill/>
        </p:spPr>
      </p:pic>
      <p:pic>
        <p:nvPicPr>
          <p:cNvPr id="1028" name="Picture 4" descr="C:\Users\ilker\Desktop\AB projesi\Logo\png\bilsem.png"/>
          <p:cNvPicPr>
            <a:picLocks noChangeAspect="1" noChangeArrowheads="1"/>
          </p:cNvPicPr>
          <p:nvPr userDrawn="1"/>
        </p:nvPicPr>
        <p:blipFill>
          <a:blip r:embed="rId16" cstate="print"/>
          <a:srcRect/>
          <a:stretch>
            <a:fillRect/>
          </a:stretch>
        </p:blipFill>
        <p:spPr bwMode="auto">
          <a:xfrm>
            <a:off x="3714752" y="6357963"/>
            <a:ext cx="319991" cy="401655"/>
          </a:xfrm>
          <a:prstGeom prst="rect">
            <a:avLst/>
          </a:prstGeom>
          <a:noFill/>
        </p:spPr>
      </p:pic>
      <p:pic>
        <p:nvPicPr>
          <p:cNvPr id="1029" name="Picture 5" descr="C:\Users\ilker\Desktop\AB projesi\Logo\png\proje logo.png"/>
          <p:cNvPicPr>
            <a:picLocks noChangeAspect="1" noChangeArrowheads="1"/>
          </p:cNvPicPr>
          <p:nvPr userDrawn="1"/>
        </p:nvPicPr>
        <p:blipFill>
          <a:blip r:embed="rId17" cstate="print"/>
          <a:srcRect/>
          <a:stretch>
            <a:fillRect/>
          </a:stretch>
        </p:blipFill>
        <p:spPr bwMode="auto">
          <a:xfrm>
            <a:off x="4429132" y="6429397"/>
            <a:ext cx="333397" cy="327283"/>
          </a:xfrm>
          <a:prstGeom prst="rect">
            <a:avLst/>
          </a:prstGeom>
          <a:noFill/>
        </p:spPr>
      </p:pic>
      <p:pic>
        <p:nvPicPr>
          <p:cNvPr id="1030" name="Picture 6" descr="C:\Users\ilker\Desktop\AB projesi\Logo\png\sosyal.png"/>
          <p:cNvPicPr>
            <a:picLocks noChangeAspect="1" noChangeArrowheads="1"/>
          </p:cNvPicPr>
          <p:nvPr userDrawn="1"/>
        </p:nvPicPr>
        <p:blipFill>
          <a:blip r:embed="rId18" cstate="print"/>
          <a:srcRect/>
          <a:stretch>
            <a:fillRect/>
          </a:stretch>
        </p:blipFill>
        <p:spPr bwMode="auto">
          <a:xfrm>
            <a:off x="7992533" y="5972937"/>
            <a:ext cx="865755" cy="456459"/>
          </a:xfrm>
          <a:prstGeom prst="rect">
            <a:avLst/>
          </a:prstGeom>
          <a:noFill/>
        </p:spPr>
      </p:pic>
      <p:pic>
        <p:nvPicPr>
          <p:cNvPr id="1031" name="Picture 7" descr="C:\Users\ilker\Desktop\AB projesi\Logo\png\ab.png"/>
          <p:cNvPicPr>
            <a:picLocks noChangeAspect="1" noChangeArrowheads="1"/>
          </p:cNvPicPr>
          <p:nvPr userDrawn="1"/>
        </p:nvPicPr>
        <p:blipFill>
          <a:blip r:embed="rId19"/>
          <a:srcRect/>
          <a:stretch>
            <a:fillRect/>
          </a:stretch>
        </p:blipFill>
        <p:spPr bwMode="auto">
          <a:xfrm>
            <a:off x="3571868" y="142853"/>
            <a:ext cx="2047876" cy="82867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0" y="3302057"/>
            <a:ext cx="9144000" cy="1470025"/>
          </a:xfrm>
        </p:spPr>
        <p:txBody>
          <a:bodyPr>
            <a:noAutofit/>
          </a:bodyPr>
          <a:lstStyle/>
          <a:p>
            <a:pPr defTabSz="958850"/>
            <a:r>
              <a:rPr lang="tr-TR" sz="2400" b="1" dirty="0" smtClean="0"/>
              <a:t>“A </a:t>
            </a:r>
            <a:r>
              <a:rPr lang="tr-TR" sz="2400" b="1" dirty="0"/>
              <a:t>CHANCE TO TEACHERS TO UNWRAP THE PACKAGES OF THE </a:t>
            </a:r>
            <a:r>
              <a:rPr lang="tr-TR" sz="2400" b="1" dirty="0" smtClean="0"/>
              <a:t>GIFTED</a:t>
            </a:r>
            <a:r>
              <a:rPr lang="tr-TR" sz="2400" dirty="0"/>
              <a:t>”</a:t>
            </a:r>
            <a:r>
              <a:rPr lang="tr-TR" sz="2400" b="1" dirty="0" smtClean="0"/>
              <a:t> </a:t>
            </a:r>
            <a:br>
              <a:rPr lang="tr-TR" sz="2400" b="1" dirty="0" smtClean="0"/>
            </a:br>
            <a:r>
              <a:rPr lang="tr-TR" sz="2000" b="1" dirty="0" smtClean="0"/>
              <a:t/>
            </a:r>
            <a:br>
              <a:rPr lang="tr-TR" sz="2000" b="1" dirty="0" smtClean="0"/>
            </a:br>
            <a:r>
              <a:rPr lang="tr-TR" sz="2400" b="1" dirty="0" smtClean="0"/>
              <a:t>Projesi </a:t>
            </a:r>
            <a:r>
              <a:rPr lang="tr-TR" sz="2400" b="1" smtClean="0"/>
              <a:t>Öğretmen Eğitimi</a:t>
            </a:r>
            <a:endParaRPr lang="tr-TR" sz="2400" b="1" dirty="0"/>
          </a:p>
        </p:txBody>
      </p:sp>
      <p:sp>
        <p:nvSpPr>
          <p:cNvPr id="3" name="2 Alt Başlık"/>
          <p:cNvSpPr>
            <a:spLocks noGrp="1"/>
          </p:cNvSpPr>
          <p:nvPr>
            <p:ph type="subTitle" idx="1"/>
          </p:nvPr>
        </p:nvSpPr>
        <p:spPr>
          <a:xfrm>
            <a:off x="0" y="1844824"/>
            <a:ext cx="9144000" cy="1345704"/>
          </a:xfrm>
        </p:spPr>
        <p:txBody>
          <a:bodyPr>
            <a:normAutofit/>
          </a:bodyPr>
          <a:lstStyle/>
          <a:p>
            <a:r>
              <a:rPr lang="tr-TR" sz="2000" b="1" dirty="0">
                <a:solidFill>
                  <a:schemeClr val="tx1"/>
                </a:solidFill>
              </a:rPr>
              <a:t>Bütünleştirici Eğitim İçin Özel Eğitim Hizmetlerinin Kalitesinin Arttırılması (IQSES</a:t>
            </a:r>
            <a:r>
              <a:rPr lang="tr-TR" sz="2000" b="1" dirty="0" smtClean="0">
                <a:solidFill>
                  <a:schemeClr val="tx1"/>
                </a:solidFill>
              </a:rPr>
              <a:t>) </a:t>
            </a:r>
          </a:p>
          <a:p>
            <a:r>
              <a:rPr lang="tr-TR" sz="2000" b="1" dirty="0" smtClean="0">
                <a:solidFill>
                  <a:schemeClr val="tx1"/>
                </a:solidFill>
              </a:rPr>
              <a:t>Hibe </a:t>
            </a:r>
            <a:r>
              <a:rPr lang="tr-TR" sz="2000" b="1" dirty="0">
                <a:solidFill>
                  <a:schemeClr val="tx1"/>
                </a:solidFill>
              </a:rPr>
              <a:t>Programı</a:t>
            </a:r>
          </a:p>
        </p:txBody>
      </p:sp>
      <p:sp>
        <p:nvSpPr>
          <p:cNvPr id="5" name="Metin kutusu 4"/>
          <p:cNvSpPr txBox="1"/>
          <p:nvPr/>
        </p:nvSpPr>
        <p:spPr>
          <a:xfrm>
            <a:off x="3707911" y="4772076"/>
            <a:ext cx="1350050" cy="707886"/>
          </a:xfrm>
          <a:prstGeom prst="rect">
            <a:avLst/>
          </a:prstGeom>
          <a:noFill/>
        </p:spPr>
        <p:txBody>
          <a:bodyPr wrap="none" rtlCol="0">
            <a:spAutoFit/>
          </a:bodyPr>
          <a:lstStyle/>
          <a:p>
            <a:pPr algn="ctr"/>
            <a:r>
              <a:rPr lang="tr-TR" sz="2000" b="1" dirty="0" smtClean="0"/>
              <a:t>Mart 2022 </a:t>
            </a:r>
          </a:p>
          <a:p>
            <a:pPr algn="ctr"/>
            <a:r>
              <a:rPr lang="tr-TR" sz="2000" b="1" dirty="0" smtClean="0"/>
              <a:t>Ankara</a:t>
            </a:r>
            <a:endParaRPr lang="tr-TR" sz="2000" b="1" dirty="0"/>
          </a:p>
        </p:txBody>
      </p:sp>
      <p:pic>
        <p:nvPicPr>
          <p:cNvPr id="6" name="Resim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201909" y="2636913"/>
            <a:ext cx="758972" cy="78673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Planlama: Entegre müfredat uygularken dersler arasındaki bağlantıları belirlemek ve dersleri birbirine bağlamak için önceden planlama yapmak önemlidir. Ders planı hazırlarken, konu, öğrencilerin önceden bilgi düzeyleri ve öğrenme hedefleri gibi faktörleri dikkate alın.</a:t>
            </a:r>
          </a:p>
          <a:p>
            <a:endParaRPr lang="tr-TR" dirty="0"/>
          </a:p>
        </p:txBody>
      </p:sp>
    </p:spTree>
    <p:extLst>
      <p:ext uri="{BB962C8B-B14F-4D97-AF65-F5344CB8AC3E}">
        <p14:creationId xmlns:p14="http://schemas.microsoft.com/office/powerpoint/2010/main" xmlns="" val="1453460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Grup Çalışmaları: Öğrencileri gruplara ayırın ve farklı derslerde öğrendikleri konuları birbirleriyle paylaşmalarını sağlayın. Örneğin, bir grup biyoloji dersinde öğrendikleri hücre yapıları hakkında bir sunum yapabilir ve kimya dersindeki moleküler yapı kavramıyla ilişkilendirebilir.</a:t>
            </a:r>
          </a:p>
          <a:p>
            <a:endParaRPr lang="tr-TR" dirty="0"/>
          </a:p>
        </p:txBody>
      </p:sp>
    </p:spTree>
    <p:extLst>
      <p:ext uri="{BB962C8B-B14F-4D97-AF65-F5344CB8AC3E}">
        <p14:creationId xmlns:p14="http://schemas.microsoft.com/office/powerpoint/2010/main" xmlns="" val="2035343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Etkileşimli Öğrenme: Öğrencilerin etkileşimli öğrenme deneyimleri yaşamalarını sağlamak, entegre müfredatın önemli bir parçasıdır. Örneğin, öğrencileri, kimyasal reaksiyonların biyolojik sistemlerle nasıl etkileşime girdiğini gösteren bir laboratuvara götürebilirsiniz.</a:t>
            </a:r>
          </a:p>
          <a:p>
            <a:endParaRPr lang="tr-TR" dirty="0"/>
          </a:p>
        </p:txBody>
      </p:sp>
    </p:spTree>
    <p:extLst>
      <p:ext uri="{BB962C8B-B14F-4D97-AF65-F5344CB8AC3E}">
        <p14:creationId xmlns:p14="http://schemas.microsoft.com/office/powerpoint/2010/main" xmlns="" val="2730425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Özelleştirme: Öğrencilerin ilgi alanlarını ve öğrenme stillerini dikkate alarak özelleştirilmiş öğrenme deneyimleri sunun. Örneğin, bir öğrenci, biyoloji dersindeki bir konunun kimya açısından incelenmesinden daha fazla ilgi duyuyor olabilir. Bu durumda, öğretmen, öğrencinin ilgi alanlarına uygun öğrenme materyalleri hazırlayabilir.</a:t>
            </a:r>
          </a:p>
          <a:p>
            <a:endParaRPr lang="tr-TR" dirty="0"/>
          </a:p>
        </p:txBody>
      </p:sp>
    </p:spTree>
    <p:extLst>
      <p:ext uri="{BB962C8B-B14F-4D97-AF65-F5344CB8AC3E}">
        <p14:creationId xmlns:p14="http://schemas.microsoft.com/office/powerpoint/2010/main" xmlns="" val="1368192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Değerlendirme: Öğrencilerin öğrendiklerini ve öğrenme deneyimlerini nasıl yararlı bulduklarını değerlendirin. Bu, ilerideki ders planlaması için önemlidir.</a:t>
            </a:r>
          </a:p>
          <a:p>
            <a:endParaRPr lang="tr-TR" dirty="0"/>
          </a:p>
        </p:txBody>
      </p:sp>
    </p:spTree>
    <p:extLst>
      <p:ext uri="{BB962C8B-B14F-4D97-AF65-F5344CB8AC3E}">
        <p14:creationId xmlns:p14="http://schemas.microsoft.com/office/powerpoint/2010/main" xmlns="" val="4037872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Sonuç olarak, entegre müfredat uygulamak, öğrencilerin öğrenme deneyimlerini zenginleştirerek öğrenme motivasyonlarını artırabilir ve farklı dersler arasında bağlantı </a:t>
            </a:r>
            <a:r>
              <a:rPr lang="tr-TR" dirty="0" smtClean="0"/>
              <a:t>kurmalarını sağlar.</a:t>
            </a:r>
            <a:endParaRPr lang="tr-TR" dirty="0"/>
          </a:p>
          <a:p>
            <a:endParaRPr lang="tr-TR" dirty="0"/>
          </a:p>
        </p:txBody>
      </p:sp>
    </p:spTree>
    <p:extLst>
      <p:ext uri="{BB962C8B-B14F-4D97-AF65-F5344CB8AC3E}">
        <p14:creationId xmlns:p14="http://schemas.microsoft.com/office/powerpoint/2010/main" xmlns="" val="3206127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Bu yöntem, özellikle </a:t>
            </a:r>
            <a:r>
              <a:rPr lang="tr-TR" dirty="0" smtClean="0"/>
              <a:t>ö</a:t>
            </a:r>
            <a:r>
              <a:rPr lang="tr-TR" dirty="0" smtClean="0"/>
              <a:t>zel </a:t>
            </a:r>
            <a:r>
              <a:rPr lang="tr-TR" dirty="0" smtClean="0"/>
              <a:t>yetenekli </a:t>
            </a:r>
            <a:r>
              <a:rPr lang="tr-TR" dirty="0"/>
              <a:t>öğrencilerin öğrenme ihtiyaçlarını karşılamak için tasarlanmıştır, ancak tüm öğrencilerin öğrenme deneyimlerini iyileştirebilir.</a:t>
            </a:r>
          </a:p>
          <a:p>
            <a:endParaRPr lang="tr-TR" dirty="0"/>
          </a:p>
        </p:txBody>
      </p:sp>
    </p:spTree>
    <p:extLst>
      <p:ext uri="{BB962C8B-B14F-4D97-AF65-F5344CB8AC3E}">
        <p14:creationId xmlns:p14="http://schemas.microsoft.com/office/powerpoint/2010/main" xmlns="" val="3664782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Entegre müfredat modeli, birçok farklı disiplini kapsadığı için, öğrencilerin ilgi alanlarına ve öğrenme ihtiyaçlarına göre özelleştirilmiş bir öğrenme deneyimi sunar. Ayrıca, öğrencilerin kavramları daha iyi anlamalarını sağlar ve gerçek hayatta kullanılan becerileri geliştirmelerine yardımcı olur</a:t>
            </a:r>
            <a:r>
              <a:rPr lang="tr-TR" dirty="0" smtClean="0"/>
              <a:t>.</a:t>
            </a:r>
            <a:endParaRPr lang="tr-TR" dirty="0"/>
          </a:p>
        </p:txBody>
      </p:sp>
    </p:spTree>
    <p:extLst>
      <p:ext uri="{BB962C8B-B14F-4D97-AF65-F5344CB8AC3E}">
        <p14:creationId xmlns:p14="http://schemas.microsoft.com/office/powerpoint/2010/main" xmlns="" val="1407635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Entegre müfredat, herhangi bir öğretim kurumunda uygulanabilir ve uygulamak için öğretmenlerin konuları birbirleriyle bağlantılı hale getirmeleri ve öğrencilerin öğrenme ihtiyaçlarına uygun bir şekilde öğrenme materyalleri hazırlamaları gerekmektedir. </a:t>
            </a:r>
            <a:endParaRPr lang="tr-TR" dirty="0" smtClean="0"/>
          </a:p>
          <a:p>
            <a:endParaRPr lang="tr-TR" dirty="0"/>
          </a:p>
          <a:p>
            <a:endParaRPr lang="tr-TR" dirty="0"/>
          </a:p>
        </p:txBody>
      </p:sp>
    </p:spTree>
    <p:extLst>
      <p:ext uri="{BB962C8B-B14F-4D97-AF65-F5344CB8AC3E}">
        <p14:creationId xmlns:p14="http://schemas.microsoft.com/office/powerpoint/2010/main" xmlns="" val="2774216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yöntemi uygulayan öğretmenler, öğrencilerin daha yüksek düzeyde öğrenme hedeflerine ulaşmalarına yardımcı olabilir ve öğrenme deneyimlerini daha keyifli hale getirebilirler.</a:t>
            </a:r>
          </a:p>
          <a:p>
            <a:endParaRPr lang="tr-TR" dirty="0"/>
          </a:p>
        </p:txBody>
      </p:sp>
    </p:spTree>
    <p:extLst>
      <p:ext uri="{BB962C8B-B14F-4D97-AF65-F5344CB8AC3E}">
        <p14:creationId xmlns:p14="http://schemas.microsoft.com/office/powerpoint/2010/main" xmlns="" val="988671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ctr"/>
            <a:r>
              <a:rPr lang="tr-TR" sz="4000" dirty="0"/>
              <a:t>Entegre müfredat </a:t>
            </a:r>
            <a:r>
              <a:rPr lang="tr-TR" sz="4000" dirty="0" smtClean="0"/>
              <a:t>modeli</a:t>
            </a:r>
          </a:p>
          <a:p>
            <a:pPr marL="0" indent="0" algn="ctr">
              <a:buNone/>
            </a:pPr>
            <a:r>
              <a:rPr lang="tr-TR" sz="4000" dirty="0" smtClean="0"/>
              <a:t>(</a:t>
            </a:r>
            <a:r>
              <a:rPr lang="tr-TR" sz="4000" dirty="0" err="1" smtClean="0"/>
              <a:t>Integrated</a:t>
            </a:r>
            <a:r>
              <a:rPr lang="tr-TR" sz="4000" dirty="0" smtClean="0"/>
              <a:t> </a:t>
            </a:r>
            <a:r>
              <a:rPr lang="tr-TR" sz="4000" dirty="0" err="1"/>
              <a:t>Curriculum</a:t>
            </a:r>
            <a:r>
              <a:rPr lang="tr-TR" sz="4000" dirty="0"/>
              <a:t> Model-ICM</a:t>
            </a:r>
            <a:r>
              <a:rPr lang="tr-TR" sz="4000" dirty="0" smtClean="0"/>
              <a:t>)</a:t>
            </a:r>
            <a:endParaRPr lang="tr-TR" sz="4000" dirty="0"/>
          </a:p>
          <a:p>
            <a:pPr algn="ctr"/>
            <a:endParaRPr lang="tr-TR" sz="4000" dirty="0" smtClean="0"/>
          </a:p>
          <a:p>
            <a:pPr algn="ctr"/>
            <a:endParaRPr lang="tr-TR" sz="4000" dirty="0"/>
          </a:p>
        </p:txBody>
      </p:sp>
    </p:spTree>
    <p:extLst>
      <p:ext uri="{BB962C8B-B14F-4D97-AF65-F5344CB8AC3E}">
        <p14:creationId xmlns:p14="http://schemas.microsoft.com/office/powerpoint/2010/main" xmlns="" val="2920553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2800" dirty="0" smtClean="0">
                <a:latin typeface="Verdana" panose="020B0604030504040204" pitchFamily="34" charset="0"/>
                <a:ea typeface="Verdana" panose="020B0604030504040204" pitchFamily="34" charset="0"/>
                <a:cs typeface="Verdana" panose="020B0604030504040204" pitchFamily="34" charset="0"/>
              </a:rPr>
              <a:t>          Entegre </a:t>
            </a:r>
            <a:r>
              <a:rPr lang="tr-TR" sz="2800" dirty="0">
                <a:latin typeface="Verdana" panose="020B0604030504040204" pitchFamily="34" charset="0"/>
                <a:ea typeface="Verdana" panose="020B0604030504040204" pitchFamily="34" charset="0"/>
                <a:cs typeface="Verdana" panose="020B0604030504040204" pitchFamily="34" charset="0"/>
              </a:rPr>
              <a:t>müfredat modeli</a:t>
            </a:r>
            <a:r>
              <a:rPr lang="tr-TR" sz="2800" dirty="0" smtClean="0">
                <a:latin typeface="Verdana" panose="020B0604030504040204" pitchFamily="34" charset="0"/>
                <a:ea typeface="Verdana" panose="020B0604030504040204" pitchFamily="34" charset="0"/>
                <a:cs typeface="Verdana" panose="020B0604030504040204" pitchFamily="34" charset="0"/>
              </a:rPr>
              <a:t>,</a:t>
            </a:r>
          </a:p>
          <a:p>
            <a:r>
              <a:rPr lang="tr-TR" sz="2800" dirty="0" smtClean="0">
                <a:latin typeface="Verdana" panose="020B0604030504040204" pitchFamily="34" charset="0"/>
                <a:ea typeface="Verdana" panose="020B0604030504040204" pitchFamily="34" charset="0"/>
                <a:cs typeface="Verdana" panose="020B0604030504040204" pitchFamily="34" charset="0"/>
              </a:rPr>
              <a:t> </a:t>
            </a:r>
            <a:r>
              <a:rPr lang="tr-TR" sz="2800" dirty="0">
                <a:latin typeface="Verdana" panose="020B0604030504040204" pitchFamily="34" charset="0"/>
                <a:ea typeface="Verdana" panose="020B0604030504040204" pitchFamily="34" charset="0"/>
                <a:cs typeface="Verdana" panose="020B0604030504040204" pitchFamily="34" charset="0"/>
              </a:rPr>
              <a:t>ileri düzey </a:t>
            </a:r>
            <a:r>
              <a:rPr lang="tr-TR" sz="2800" dirty="0" smtClean="0">
                <a:latin typeface="Verdana" panose="020B0604030504040204" pitchFamily="34" charset="0"/>
                <a:ea typeface="Verdana" panose="020B0604030504040204" pitchFamily="34" charset="0"/>
                <a:cs typeface="Verdana" panose="020B0604030504040204" pitchFamily="34" charset="0"/>
              </a:rPr>
              <a:t>içerik,</a:t>
            </a:r>
          </a:p>
          <a:p>
            <a:r>
              <a:rPr lang="tr-TR" sz="2800" dirty="0" smtClean="0">
                <a:latin typeface="Verdana" panose="020B0604030504040204" pitchFamily="34" charset="0"/>
                <a:ea typeface="Verdana" panose="020B0604030504040204" pitchFamily="34" charset="0"/>
                <a:cs typeface="Verdana" panose="020B0604030504040204" pitchFamily="34" charset="0"/>
              </a:rPr>
              <a:t>üst </a:t>
            </a:r>
            <a:r>
              <a:rPr lang="tr-TR" sz="2800" dirty="0">
                <a:latin typeface="Verdana" panose="020B0604030504040204" pitchFamily="34" charset="0"/>
                <a:ea typeface="Verdana" panose="020B0604030504040204" pitchFamily="34" charset="0"/>
                <a:cs typeface="Verdana" panose="020B0604030504040204" pitchFamily="34" charset="0"/>
              </a:rPr>
              <a:t>düzey süreç</a:t>
            </a:r>
            <a:r>
              <a:rPr lang="tr-TR" sz="2800" dirty="0" smtClean="0">
                <a:latin typeface="Verdana" panose="020B0604030504040204" pitchFamily="34" charset="0"/>
                <a:ea typeface="Verdana" panose="020B0604030504040204" pitchFamily="34" charset="0"/>
                <a:cs typeface="Verdana" panose="020B0604030504040204" pitchFamily="34" charset="0"/>
              </a:rPr>
              <a:t>̧</a:t>
            </a:r>
          </a:p>
          <a:p>
            <a:r>
              <a:rPr lang="tr-TR" sz="2800" dirty="0" smtClean="0">
                <a:latin typeface="Verdana" panose="020B0604030504040204" pitchFamily="34" charset="0"/>
                <a:ea typeface="Verdana" panose="020B0604030504040204" pitchFamily="34" charset="0"/>
                <a:cs typeface="Verdana" panose="020B0604030504040204" pitchFamily="34" charset="0"/>
              </a:rPr>
              <a:t>ürün </a:t>
            </a:r>
            <a:r>
              <a:rPr lang="tr-TR" sz="2800" dirty="0">
                <a:latin typeface="Verdana" panose="020B0604030504040204" pitchFamily="34" charset="0"/>
                <a:ea typeface="Verdana" panose="020B0604030504040204" pitchFamily="34" charset="0"/>
                <a:cs typeface="Verdana" panose="020B0604030504040204" pitchFamily="34" charset="0"/>
              </a:rPr>
              <a:t>çalışması </a:t>
            </a:r>
            <a:endParaRPr lang="tr-TR" sz="2800" dirty="0" smtClean="0">
              <a:latin typeface="Verdana" panose="020B0604030504040204" pitchFamily="34" charset="0"/>
              <a:ea typeface="Verdana" panose="020B0604030504040204" pitchFamily="34" charset="0"/>
              <a:cs typeface="Verdana" panose="020B0604030504040204" pitchFamily="34" charset="0"/>
            </a:endParaRPr>
          </a:p>
          <a:p>
            <a:r>
              <a:rPr lang="tr-TR" sz="2800" dirty="0" smtClean="0">
                <a:latin typeface="Verdana" panose="020B0604030504040204" pitchFamily="34" charset="0"/>
                <a:ea typeface="Verdana" panose="020B0604030504040204" pitchFamily="34" charset="0"/>
                <a:cs typeface="Verdana" panose="020B0604030504040204" pitchFamily="34" charset="0"/>
              </a:rPr>
              <a:t>disiplinler </a:t>
            </a:r>
            <a:r>
              <a:rPr lang="tr-TR" sz="2800" dirty="0">
                <a:latin typeface="Verdana" panose="020B0604030504040204" pitchFamily="34" charset="0"/>
                <a:ea typeface="Verdana" panose="020B0604030504040204" pitchFamily="34" charset="0"/>
                <a:cs typeface="Verdana" panose="020B0604030504040204" pitchFamily="34" charset="0"/>
              </a:rPr>
              <a:t>arası kavram </a:t>
            </a:r>
            <a:r>
              <a:rPr lang="tr-TR" sz="2800" dirty="0" smtClean="0">
                <a:latin typeface="Verdana" panose="020B0604030504040204" pitchFamily="34" charset="0"/>
                <a:ea typeface="Verdana" panose="020B0604030504040204" pitchFamily="34" charset="0"/>
                <a:cs typeface="Verdana" panose="020B0604030504040204" pitchFamily="34" charset="0"/>
              </a:rPr>
              <a:t>geliştirme</a:t>
            </a:r>
          </a:p>
          <a:p>
            <a:pPr marL="0" indent="0">
              <a:buNone/>
            </a:pPr>
            <a:r>
              <a:rPr lang="tr-TR" sz="2800" dirty="0" smtClean="0">
                <a:latin typeface="Verdana" panose="020B0604030504040204" pitchFamily="34" charset="0"/>
                <a:ea typeface="Verdana" panose="020B0604030504040204" pitchFamily="34" charset="0"/>
                <a:cs typeface="Verdana" panose="020B0604030504040204" pitchFamily="34" charset="0"/>
              </a:rPr>
              <a:t>Amacıyla </a:t>
            </a:r>
            <a:r>
              <a:rPr lang="tr-TR" sz="2800" dirty="0" smtClean="0">
                <a:latin typeface="Verdana" panose="020B0604030504040204" pitchFamily="34" charset="0"/>
                <a:ea typeface="Verdana" panose="020B0604030504040204" pitchFamily="34" charset="0"/>
                <a:cs typeface="Verdana" panose="020B0604030504040204" pitchFamily="34" charset="0"/>
              </a:rPr>
              <a:t>özel </a:t>
            </a:r>
            <a:r>
              <a:rPr lang="tr-TR" sz="2800" dirty="0">
                <a:latin typeface="Verdana" panose="020B0604030504040204" pitchFamily="34" charset="0"/>
                <a:ea typeface="Verdana" panose="020B0604030504040204" pitchFamily="34" charset="0"/>
                <a:cs typeface="Verdana" panose="020B0604030504040204" pitchFamily="34" charset="0"/>
              </a:rPr>
              <a:t>yetenekli öğrencilerin ihtiyaçlarını karşılamak için </a:t>
            </a:r>
            <a:r>
              <a:rPr lang="tr-TR" sz="2800" dirty="0" smtClean="0">
                <a:latin typeface="Verdana" panose="020B0604030504040204" pitchFamily="34" charset="0"/>
                <a:ea typeface="Verdana" panose="020B0604030504040204" pitchFamily="34" charset="0"/>
                <a:cs typeface="Verdana" panose="020B0604030504040204" pitchFamily="34" charset="0"/>
              </a:rPr>
              <a:t>geliştirilmiştir</a:t>
            </a:r>
          </a:p>
          <a:p>
            <a:pPr marL="0" indent="0">
              <a:buNone/>
            </a:pPr>
            <a:r>
              <a:rPr lang="tr-TR" sz="2800" dirty="0" smtClean="0">
                <a:latin typeface="Verdana" panose="020B0604030504040204" pitchFamily="34" charset="0"/>
                <a:ea typeface="Verdana" panose="020B0604030504040204" pitchFamily="34" charset="0"/>
                <a:cs typeface="Verdana" panose="020B0604030504040204" pitchFamily="34" charset="0"/>
              </a:rPr>
              <a:t> </a:t>
            </a:r>
            <a:r>
              <a:rPr lang="tr-TR" sz="2800" dirty="0">
                <a:latin typeface="Verdana" panose="020B0604030504040204" pitchFamily="34" charset="0"/>
                <a:ea typeface="Verdana" panose="020B0604030504040204" pitchFamily="34" charset="0"/>
                <a:cs typeface="Verdana" panose="020B0604030504040204" pitchFamily="34" charset="0"/>
              </a:rPr>
              <a:t>(</a:t>
            </a:r>
            <a:r>
              <a:rPr lang="tr-TR" sz="2800" dirty="0" err="1">
                <a:latin typeface="Verdana" panose="020B0604030504040204" pitchFamily="34" charset="0"/>
                <a:ea typeface="Verdana" panose="020B0604030504040204" pitchFamily="34" charset="0"/>
                <a:cs typeface="Verdana" panose="020B0604030504040204" pitchFamily="34" charset="0"/>
              </a:rPr>
              <a:t>VanTassel-Baska</a:t>
            </a:r>
            <a:r>
              <a:rPr lang="tr-TR" sz="2800" dirty="0">
                <a:latin typeface="Verdana" panose="020B0604030504040204" pitchFamily="34" charset="0"/>
                <a:ea typeface="Verdana" panose="020B0604030504040204" pitchFamily="34" charset="0"/>
                <a:cs typeface="Verdana" panose="020B0604030504040204" pitchFamily="34" charset="0"/>
              </a:rPr>
              <a:t>, 2003; </a:t>
            </a:r>
            <a:r>
              <a:rPr lang="tr-TR" sz="2800" dirty="0" err="1">
                <a:latin typeface="Verdana" panose="020B0604030504040204" pitchFamily="34" charset="0"/>
                <a:ea typeface="Verdana" panose="020B0604030504040204" pitchFamily="34" charset="0"/>
                <a:cs typeface="Verdana" panose="020B0604030504040204" pitchFamily="34" charset="0"/>
              </a:rPr>
              <a:t>VanTassel</a:t>
            </a:r>
            <a:r>
              <a:rPr lang="tr-TR" sz="2800" dirty="0">
                <a:latin typeface="Verdana" panose="020B0604030504040204" pitchFamily="34" charset="0"/>
                <a:ea typeface="Verdana" panose="020B0604030504040204" pitchFamily="34" charset="0"/>
                <a:cs typeface="Verdana" panose="020B0604030504040204" pitchFamily="34" charset="0"/>
              </a:rPr>
              <a:t>- </a:t>
            </a:r>
            <a:r>
              <a:rPr lang="tr-TR" sz="2800" dirty="0" err="1">
                <a:latin typeface="Verdana" panose="020B0604030504040204" pitchFamily="34" charset="0"/>
                <a:ea typeface="Verdana" panose="020B0604030504040204" pitchFamily="34" charset="0"/>
                <a:cs typeface="Verdana" panose="020B0604030504040204" pitchFamily="34" charset="0"/>
              </a:rPr>
              <a:t>Baska</a:t>
            </a:r>
            <a:r>
              <a:rPr lang="tr-TR" sz="2800" dirty="0">
                <a:latin typeface="Verdana" panose="020B0604030504040204" pitchFamily="34" charset="0"/>
                <a:ea typeface="Verdana" panose="020B0604030504040204" pitchFamily="34" charset="0"/>
                <a:cs typeface="Verdana" panose="020B0604030504040204" pitchFamily="34" charset="0"/>
              </a:rPr>
              <a:t> ve Brown, 2009</a:t>
            </a:r>
            <a:r>
              <a:rPr lang="tr-TR" sz="2800"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tr-TR"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tr-TR" dirty="0" smtClean="0"/>
          </a:p>
        </p:txBody>
      </p:sp>
    </p:spTree>
    <p:extLst>
      <p:ext uri="{BB962C8B-B14F-4D97-AF65-F5344CB8AC3E}">
        <p14:creationId xmlns:p14="http://schemas.microsoft.com/office/powerpoint/2010/main" xmlns="" val="1350637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800" dirty="0">
                <a:latin typeface="Verdana" panose="020B0604030504040204" pitchFamily="34" charset="0"/>
                <a:ea typeface="Verdana" panose="020B0604030504040204" pitchFamily="34" charset="0"/>
                <a:cs typeface="Verdana" panose="020B0604030504040204" pitchFamily="34" charset="0"/>
              </a:rPr>
              <a:t>VanTassel-Baska'nın modeli, </a:t>
            </a:r>
            <a:endParaRPr lang="tr-TR" sz="2800" dirty="0" smtClean="0">
              <a:latin typeface="Verdana" panose="020B0604030504040204" pitchFamily="34" charset="0"/>
              <a:ea typeface="Verdana" panose="020B0604030504040204" pitchFamily="34" charset="0"/>
              <a:cs typeface="Verdana" panose="020B0604030504040204" pitchFamily="34" charset="0"/>
            </a:endParaRPr>
          </a:p>
          <a:p>
            <a:endParaRPr lang="tr-TR" sz="28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tr-TR" sz="2800" dirty="0" smtClean="0">
                <a:latin typeface="Verdana" panose="020B0604030504040204" pitchFamily="34" charset="0"/>
                <a:ea typeface="Verdana" panose="020B0604030504040204" pitchFamily="34" charset="0"/>
                <a:cs typeface="Verdana" panose="020B0604030504040204" pitchFamily="34" charset="0"/>
              </a:rPr>
              <a:t>Yetenekli </a:t>
            </a:r>
            <a:r>
              <a:rPr lang="tr-TR" sz="2800" dirty="0">
                <a:latin typeface="Verdana" panose="020B0604030504040204" pitchFamily="34" charset="0"/>
                <a:ea typeface="Verdana" panose="020B0604030504040204" pitchFamily="34" charset="0"/>
                <a:cs typeface="Verdana" panose="020B0604030504040204" pitchFamily="34" charset="0"/>
              </a:rPr>
              <a:t>öğrenicideki erken gelişmişlik, yoğunluk ve karmaşıklık özelliklerini ele alan ve öğrenme üzerine güncel eğitsel ve psikolojik araştırmaları yansıtan kapsamlı bir müfredat tasarımı çerçevesi </a:t>
            </a:r>
            <a:r>
              <a:rPr lang="tr-TR" sz="2800" dirty="0" smtClean="0">
                <a:latin typeface="Verdana" panose="020B0604030504040204" pitchFamily="34" charset="0"/>
                <a:ea typeface="Verdana" panose="020B0604030504040204" pitchFamily="34" charset="0"/>
                <a:cs typeface="Verdana" panose="020B0604030504040204" pitchFamily="34" charset="0"/>
              </a:rPr>
              <a:t>sunar.</a:t>
            </a:r>
            <a:endParaRPr lang="tr-TR" sz="2800" dirty="0"/>
          </a:p>
        </p:txBody>
      </p:sp>
    </p:spTree>
    <p:extLst>
      <p:ext uri="{BB962C8B-B14F-4D97-AF65-F5344CB8AC3E}">
        <p14:creationId xmlns:p14="http://schemas.microsoft.com/office/powerpoint/2010/main" xmlns="" val="1544153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300" dirty="0" smtClean="0">
                <a:latin typeface="Verdana" panose="020B0604030504040204" pitchFamily="34" charset="0"/>
                <a:ea typeface="Verdana" panose="020B0604030504040204" pitchFamily="34" charset="0"/>
                <a:cs typeface="Verdana" panose="020B0604030504040204" pitchFamily="34" charset="0"/>
              </a:rPr>
              <a:t>        Model </a:t>
            </a:r>
            <a:r>
              <a:rPr lang="tr-TR" sz="3300" dirty="0">
                <a:latin typeface="Verdana" panose="020B0604030504040204" pitchFamily="34" charset="0"/>
                <a:ea typeface="Verdana" panose="020B0604030504040204" pitchFamily="34" charset="0"/>
                <a:cs typeface="Verdana" panose="020B0604030504040204" pitchFamily="34" charset="0"/>
              </a:rPr>
              <a:t>içerisinde yer alan boyutlar, </a:t>
            </a:r>
            <a:endParaRPr lang="tr-TR" sz="3300" dirty="0" smtClean="0">
              <a:latin typeface="Verdana" panose="020B0604030504040204" pitchFamily="34" charset="0"/>
              <a:ea typeface="Verdana" panose="020B0604030504040204" pitchFamily="34" charset="0"/>
              <a:cs typeface="Verdana" panose="020B0604030504040204" pitchFamily="34" charset="0"/>
            </a:endParaRPr>
          </a:p>
          <a:p>
            <a:r>
              <a:rPr lang="tr-TR" sz="3300" dirty="0" smtClean="0">
                <a:latin typeface="Verdana" panose="020B0604030504040204" pitchFamily="34" charset="0"/>
                <a:ea typeface="Verdana" panose="020B0604030504040204" pitchFamily="34" charset="0"/>
                <a:cs typeface="Verdana" panose="020B0604030504040204" pitchFamily="34" charset="0"/>
              </a:rPr>
              <a:t>hızlandırılmış</a:t>
            </a:r>
            <a:r>
              <a:rPr lang="tr-TR" sz="3300" dirty="0">
                <a:latin typeface="Verdana" panose="020B0604030504040204" pitchFamily="34" charset="0"/>
                <a:ea typeface="Verdana" panose="020B0604030504040204" pitchFamily="34" charset="0"/>
                <a:cs typeface="Verdana" panose="020B0604030504040204" pitchFamily="34" charset="0"/>
              </a:rPr>
              <a:t>̧ kurslar aracılığıyla öğrencilerin disiplinler içinde ileri düzey içerik bilgisine maruz bırakılması; </a:t>
            </a:r>
            <a:endParaRPr lang="tr-TR" sz="33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471502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latin typeface="Verdana" panose="020B0604030504040204" pitchFamily="34" charset="0"/>
                <a:ea typeface="Verdana" panose="020B0604030504040204" pitchFamily="34" charset="0"/>
                <a:cs typeface="Verdana" panose="020B0604030504040204" pitchFamily="34" charset="0"/>
              </a:rPr>
              <a:t>derinlemesine, bağımsız öğrenme alışkanlıklarını teşvik ederek üst düzey düşünmenin dahil edilmesi ve </a:t>
            </a:r>
          </a:p>
          <a:p>
            <a:endParaRPr lang="tr-TR" dirty="0"/>
          </a:p>
          <a:p>
            <a:endParaRPr lang="tr-TR" dirty="0"/>
          </a:p>
        </p:txBody>
      </p:sp>
    </p:spTree>
    <p:extLst>
      <p:ext uri="{BB962C8B-B14F-4D97-AF65-F5344CB8AC3E}">
        <p14:creationId xmlns:p14="http://schemas.microsoft.com/office/powerpoint/2010/main" xmlns="" val="1258247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Verdana" panose="020B0604030504040204" pitchFamily="34" charset="0"/>
                <a:ea typeface="Verdana" panose="020B0604030504040204" pitchFamily="34" charset="0"/>
                <a:cs typeface="Verdana" panose="020B0604030504040204" pitchFamily="34" charset="0"/>
              </a:rPr>
              <a:t>öğrencilerin öğrenme deneyimlerini, teorik ve gerçek dünya durumlarına yönelik disiplinler arası uygulamalarla temel konu, tema ve fikirler etrafında yapılandırılması amaçlarını içermektedir</a:t>
            </a:r>
            <a:r>
              <a:rPr lang="tr-TR" dirty="0" smtClean="0">
                <a:latin typeface="Verdana" panose="020B0604030504040204" pitchFamily="34" charset="0"/>
                <a:ea typeface="Verdana" panose="020B0604030504040204" pitchFamily="34" charset="0"/>
                <a:cs typeface="Verdana" panose="020B0604030504040204" pitchFamily="34" charset="0"/>
              </a:rPr>
              <a:t>.</a:t>
            </a:r>
            <a:endParaRPr lang="tr-TR"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323542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Modelde öne çıkan vurgular:</a:t>
            </a:r>
          </a:p>
          <a:p>
            <a:pPr lvl="1"/>
            <a:r>
              <a:rPr lang="tr-TR" dirty="0"/>
              <a:t>Hızlandırılmış ve ileri düzey içerik konular</a:t>
            </a:r>
          </a:p>
          <a:p>
            <a:pPr lvl="1"/>
            <a:r>
              <a:rPr lang="tr-TR" dirty="0"/>
              <a:t>Üst düzey düşünme becerileri</a:t>
            </a:r>
          </a:p>
          <a:p>
            <a:pPr lvl="1"/>
            <a:r>
              <a:rPr lang="tr-TR" dirty="0"/>
              <a:t>İçerikte derinlik ve karmaşıklığın artırılmış olması</a:t>
            </a:r>
          </a:p>
          <a:p>
            <a:pPr lvl="1"/>
            <a:r>
              <a:rPr lang="tr-TR" dirty="0"/>
              <a:t>Disiplinler arası temalara yer verilmesi</a:t>
            </a:r>
          </a:p>
          <a:p>
            <a:pPr lvl="1"/>
            <a:r>
              <a:rPr lang="tr-TR" dirty="0"/>
              <a:t>Öğrenme çıktılarının gerçek yaşamla doğrudan ilişkilendirilmesidir.</a:t>
            </a:r>
          </a:p>
          <a:p>
            <a:endParaRPr lang="tr-TR" dirty="0"/>
          </a:p>
          <a:p>
            <a:endParaRPr lang="tr-TR" dirty="0"/>
          </a:p>
        </p:txBody>
      </p:sp>
    </p:spTree>
    <p:extLst>
      <p:ext uri="{BB962C8B-B14F-4D97-AF65-F5344CB8AC3E}">
        <p14:creationId xmlns:p14="http://schemas.microsoft.com/office/powerpoint/2010/main" xmlns="" val="2742470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ctr"/>
            <a:r>
              <a:rPr lang="tr-TR" dirty="0"/>
              <a:t>ENTEGRE MÜFREDAT MODELİ</a:t>
            </a:r>
          </a:p>
        </p:txBody>
      </p:sp>
      <p:sp>
        <p:nvSpPr>
          <p:cNvPr id="5" name="Oval 4"/>
          <p:cNvSpPr/>
          <p:nvPr/>
        </p:nvSpPr>
        <p:spPr>
          <a:xfrm>
            <a:off x="2818034" y="2303369"/>
            <a:ext cx="3240360" cy="1435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İler Düzey İçerik Boyutu</a:t>
            </a:r>
            <a:endParaRPr lang="tr-TR" dirty="0"/>
          </a:p>
        </p:txBody>
      </p:sp>
      <p:sp>
        <p:nvSpPr>
          <p:cNvPr id="6" name="Oval 5"/>
          <p:cNvSpPr/>
          <p:nvPr/>
        </p:nvSpPr>
        <p:spPr>
          <a:xfrm>
            <a:off x="1979712" y="3501008"/>
            <a:ext cx="2520280"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Süreç – Ürün Boyutu</a:t>
            </a:r>
            <a:endParaRPr lang="tr-TR" dirty="0"/>
          </a:p>
        </p:txBody>
      </p:sp>
      <p:sp>
        <p:nvSpPr>
          <p:cNvPr id="7" name="Oval 6"/>
          <p:cNvSpPr/>
          <p:nvPr/>
        </p:nvSpPr>
        <p:spPr>
          <a:xfrm>
            <a:off x="4057828" y="3431134"/>
            <a:ext cx="2612520" cy="15820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Kavram/Tema Boyutu  </a:t>
            </a:r>
            <a:endParaRPr lang="tr-TR" dirty="0"/>
          </a:p>
        </p:txBody>
      </p:sp>
    </p:spTree>
    <p:extLst>
      <p:ext uri="{BB962C8B-B14F-4D97-AF65-F5344CB8AC3E}">
        <p14:creationId xmlns:p14="http://schemas.microsoft.com/office/powerpoint/2010/main" xmlns="" val="23158969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marL="0" indent="0" algn="ctr">
              <a:buNone/>
            </a:pPr>
            <a:r>
              <a:rPr lang="tr-TR" u="sng" dirty="0" smtClean="0"/>
              <a:t>İleri Düzey İçerik Boyutu</a:t>
            </a:r>
          </a:p>
          <a:p>
            <a:r>
              <a:rPr lang="tr-TR" dirty="0" smtClean="0">
                <a:latin typeface="Verdana" panose="020B0604030504040204" pitchFamily="34" charset="0"/>
                <a:ea typeface="Verdana" panose="020B0604030504040204" pitchFamily="34" charset="0"/>
                <a:cs typeface="Verdana" panose="020B0604030504040204" pitchFamily="34" charset="0"/>
              </a:rPr>
              <a:t>Özel Yetenekli </a:t>
            </a:r>
            <a:r>
              <a:rPr lang="tr-TR" dirty="0">
                <a:latin typeface="Verdana" panose="020B0604030504040204" pitchFamily="34" charset="0"/>
                <a:ea typeface="Verdana" panose="020B0604030504040204" pitchFamily="34" charset="0"/>
                <a:cs typeface="Verdana" panose="020B0604030504040204" pitchFamily="34" charset="0"/>
              </a:rPr>
              <a:t>öğrencilerin eğitsel </a:t>
            </a:r>
            <a:r>
              <a:rPr lang="tr-TR" dirty="0" smtClean="0">
                <a:latin typeface="Verdana" panose="020B0604030504040204" pitchFamily="34" charset="0"/>
                <a:ea typeface="Verdana" panose="020B0604030504040204" pitchFamily="34" charset="0"/>
                <a:cs typeface="Verdana" panose="020B0604030504040204" pitchFamily="34" charset="0"/>
              </a:rPr>
              <a:t>ihtiyaçlarının, </a:t>
            </a:r>
            <a:r>
              <a:rPr lang="tr-TR" dirty="0">
                <a:latin typeface="Verdana" panose="020B0604030504040204" pitchFamily="34" charset="0"/>
                <a:ea typeface="Verdana" panose="020B0604030504040204" pitchFamily="34" charset="0"/>
                <a:cs typeface="Verdana" panose="020B0604030504040204" pitchFamily="34" charset="0"/>
              </a:rPr>
              <a:t>hızlandırma temelli bir yaklaşımla karşılanması hedeflenir. İçerik dört aşamada hazırlanır</a:t>
            </a:r>
            <a:r>
              <a:rPr lang="tr-TR" dirty="0" smtClean="0">
                <a:latin typeface="Verdana" panose="020B0604030504040204" pitchFamily="34" charset="0"/>
                <a:ea typeface="Verdana" panose="020B0604030504040204" pitchFamily="34" charset="0"/>
                <a:cs typeface="Verdana" panose="020B0604030504040204" pitchFamily="34" charset="0"/>
              </a:rPr>
              <a:t>:</a:t>
            </a:r>
            <a:endParaRPr lang="tr-TR"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520315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Verdana" panose="020B0604030504040204" pitchFamily="34" charset="0"/>
                <a:ea typeface="Verdana" panose="020B0604030504040204" pitchFamily="34" charset="0"/>
                <a:cs typeface="Verdana" panose="020B0604030504040204" pitchFamily="34" charset="0"/>
              </a:rPr>
              <a:t>Birinci aşama</a:t>
            </a:r>
          </a:p>
          <a:p>
            <a:pPr lvl="1"/>
            <a:r>
              <a:rPr lang="tr-TR" dirty="0">
                <a:latin typeface="Verdana" panose="020B0604030504040204" pitchFamily="34" charset="0"/>
                <a:ea typeface="Verdana" panose="020B0604030504040204" pitchFamily="34" charset="0"/>
                <a:cs typeface="Verdana" panose="020B0604030504040204" pitchFamily="34" charset="0"/>
              </a:rPr>
              <a:t>İleri düzeyi ünitelerinin hazırlanması </a:t>
            </a:r>
          </a:p>
          <a:p>
            <a:pPr lvl="1"/>
            <a:r>
              <a:rPr lang="tr-TR" dirty="0">
                <a:latin typeface="Verdana" panose="020B0604030504040204" pitchFamily="34" charset="0"/>
                <a:ea typeface="Verdana" panose="020B0604030504040204" pitchFamily="34" charset="0"/>
                <a:cs typeface="Verdana" panose="020B0604030504040204" pitchFamily="34" charset="0"/>
              </a:rPr>
              <a:t>Öğrenciler ne biliyor ve anlatılması planlanan bir ünite, beceri veya kavramla ilgili ne bilmeye ihtiyacı var?</a:t>
            </a:r>
          </a:p>
          <a:p>
            <a:pPr lvl="1"/>
            <a:r>
              <a:rPr lang="tr-TR" dirty="0">
                <a:latin typeface="Verdana" panose="020B0604030504040204" pitchFamily="34" charset="0"/>
                <a:ea typeface="Verdana" panose="020B0604030504040204" pitchFamily="34" charset="0"/>
                <a:cs typeface="Verdana" panose="020B0604030504040204" pitchFamily="34" charset="0"/>
              </a:rPr>
              <a:t>Kazanımlar, içerikte gömülü olarak sunulur</a:t>
            </a:r>
            <a:endParaRPr lang="tr-TR" dirty="0"/>
          </a:p>
          <a:p>
            <a:endParaRPr lang="tr-TR" dirty="0"/>
          </a:p>
        </p:txBody>
      </p:sp>
    </p:spTree>
    <p:extLst>
      <p:ext uri="{BB962C8B-B14F-4D97-AF65-F5344CB8AC3E}">
        <p14:creationId xmlns:p14="http://schemas.microsoft.com/office/powerpoint/2010/main" xmlns="" val="1446644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Verdana" panose="020B0604030504040204" pitchFamily="34" charset="0"/>
                <a:ea typeface="Verdana" panose="020B0604030504040204" pitchFamily="34" charset="0"/>
                <a:cs typeface="Verdana" panose="020B0604030504040204" pitchFamily="34" charset="0"/>
              </a:rPr>
              <a:t>İkinci aşama</a:t>
            </a:r>
          </a:p>
          <a:p>
            <a:pPr lvl="1"/>
            <a:r>
              <a:rPr lang="tr-TR" dirty="0">
                <a:latin typeface="Verdana" panose="020B0604030504040204" pitchFamily="34" charset="0"/>
                <a:ea typeface="Verdana" panose="020B0604030504040204" pitchFamily="34" charset="0"/>
                <a:cs typeface="Verdana" panose="020B0604030504040204" pitchFamily="34" charset="0"/>
              </a:rPr>
              <a:t>Öğretime odaklanılır.</a:t>
            </a:r>
          </a:p>
          <a:p>
            <a:pPr lvl="1"/>
            <a:r>
              <a:rPr lang="tr-TR" dirty="0" err="1">
                <a:latin typeface="Verdana" panose="020B0604030504040204" pitchFamily="34" charset="0"/>
                <a:ea typeface="Verdana" panose="020B0604030504040204" pitchFamily="34" charset="0"/>
                <a:cs typeface="Verdana" panose="020B0604030504040204" pitchFamily="34" charset="0"/>
              </a:rPr>
              <a:t>Tanılayıcı</a:t>
            </a:r>
            <a:r>
              <a:rPr lang="tr-TR" dirty="0">
                <a:latin typeface="Verdana" panose="020B0604030504040204" pitchFamily="34" charset="0"/>
                <a:ea typeface="Verdana" panose="020B0604030504040204" pitchFamily="34" charset="0"/>
                <a:cs typeface="Verdana" panose="020B0604030504040204" pitchFamily="34" charset="0"/>
              </a:rPr>
              <a:t>–biçimlendirici bir yaklaşım kullanılır. Düzey grupları oluşturulur. </a:t>
            </a:r>
          </a:p>
          <a:p>
            <a:r>
              <a:rPr lang="tr-TR" dirty="0">
                <a:latin typeface="Verdana" panose="020B0604030504040204" pitchFamily="34" charset="0"/>
                <a:ea typeface="Verdana" panose="020B0604030504040204" pitchFamily="34" charset="0"/>
                <a:cs typeface="Verdana" panose="020B0604030504040204" pitchFamily="34" charset="0"/>
              </a:rPr>
              <a:t>Üçüncü aşama</a:t>
            </a:r>
          </a:p>
          <a:p>
            <a:pPr lvl="1"/>
            <a:r>
              <a:rPr lang="tr-TR" dirty="0">
                <a:latin typeface="Verdana" panose="020B0604030504040204" pitchFamily="34" charset="0"/>
                <a:ea typeface="Verdana" panose="020B0604030504040204" pitchFamily="34" charset="0"/>
                <a:cs typeface="Verdana" panose="020B0604030504040204" pitchFamily="34" charset="0"/>
              </a:rPr>
              <a:t>Müfredat sıkıştırma ve içerik transferi uygulanır.</a:t>
            </a:r>
            <a:endParaRPr lang="tr-TR" dirty="0"/>
          </a:p>
        </p:txBody>
      </p:sp>
    </p:spTree>
    <p:extLst>
      <p:ext uri="{BB962C8B-B14F-4D97-AF65-F5344CB8AC3E}">
        <p14:creationId xmlns:p14="http://schemas.microsoft.com/office/powerpoint/2010/main" xmlns="" val="327032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Özel yetenekli </a:t>
            </a:r>
            <a:r>
              <a:rPr lang="tr-TR" dirty="0"/>
              <a:t>öğrenciler için entegre müfredat, birden fazla disiplini birleştirerek öğrencilerin çoklu zeka alanlarını keşfetmelerine ve geliştirmelerine yardımcı olan bir müfredat yaklaşımıdır. </a:t>
            </a:r>
            <a:endParaRPr lang="tr-TR" dirty="0" smtClean="0"/>
          </a:p>
          <a:p>
            <a:r>
              <a:rPr lang="tr-TR" dirty="0" smtClean="0"/>
              <a:t>Bu </a:t>
            </a:r>
            <a:r>
              <a:rPr lang="tr-TR" dirty="0"/>
              <a:t>yaklaşım, öğrencilere farklı öğrenme deneyimleri sunarak onların ilgi ve yeteneklerini keşfetmelerine yardımcı olur.</a:t>
            </a:r>
          </a:p>
        </p:txBody>
      </p:sp>
    </p:spTree>
    <p:extLst>
      <p:ext uri="{BB962C8B-B14F-4D97-AF65-F5344CB8AC3E}">
        <p14:creationId xmlns:p14="http://schemas.microsoft.com/office/powerpoint/2010/main" xmlns="" val="28975079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latin typeface="Verdana" panose="020B0604030504040204" pitchFamily="34" charset="0"/>
                <a:ea typeface="Verdana" panose="020B0604030504040204" pitchFamily="34" charset="0"/>
                <a:cs typeface="Verdana" panose="020B0604030504040204" pitchFamily="34" charset="0"/>
              </a:rPr>
              <a:t>Dördüncü aşama</a:t>
            </a:r>
          </a:p>
          <a:p>
            <a:pPr lvl="1"/>
            <a:r>
              <a:rPr lang="tr-TR" dirty="0">
                <a:latin typeface="Verdana" panose="020B0604030504040204" pitchFamily="34" charset="0"/>
                <a:ea typeface="Verdana" panose="020B0604030504040204" pitchFamily="34" charset="0"/>
                <a:cs typeface="Verdana" panose="020B0604030504040204" pitchFamily="34" charset="0"/>
              </a:rPr>
              <a:t>Aile bilgilendirme konferans ve görüşmeleri, öğrenci hazır </a:t>
            </a:r>
            <a:r>
              <a:rPr lang="tr-TR" dirty="0" err="1">
                <a:latin typeface="Verdana" panose="020B0604030504040204" pitchFamily="34" charset="0"/>
                <a:ea typeface="Verdana" panose="020B0604030504040204" pitchFamily="34" charset="0"/>
                <a:cs typeface="Verdana" panose="020B0604030504040204" pitchFamily="34" charset="0"/>
              </a:rPr>
              <a:t>bulunuşluk</a:t>
            </a:r>
            <a:r>
              <a:rPr lang="tr-TR" dirty="0">
                <a:latin typeface="Verdana" panose="020B0604030504040204" pitchFamily="34" charset="0"/>
                <a:ea typeface="Verdana" panose="020B0604030504040204" pitchFamily="34" charset="0"/>
                <a:cs typeface="Verdana" panose="020B0604030504040204" pitchFamily="34" charset="0"/>
              </a:rPr>
              <a:t>, ön test ve gelişim sonuçları değerlendirmede dikkate alınır.</a:t>
            </a:r>
          </a:p>
          <a:p>
            <a:endParaRPr lang="tr-TR" dirty="0"/>
          </a:p>
        </p:txBody>
      </p:sp>
    </p:spTree>
    <p:extLst>
      <p:ext uri="{BB962C8B-B14F-4D97-AF65-F5344CB8AC3E}">
        <p14:creationId xmlns:p14="http://schemas.microsoft.com/office/powerpoint/2010/main" xmlns="" val="40211592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marL="0" indent="0">
              <a:buNone/>
            </a:pPr>
            <a:r>
              <a:rPr lang="tr-TR" sz="2400" dirty="0"/>
              <a:t> </a:t>
            </a:r>
            <a:r>
              <a:rPr lang="tr-TR" sz="2400" dirty="0" smtClean="0"/>
              <a:t>                         </a:t>
            </a:r>
            <a:r>
              <a:rPr lang="tr-TR" sz="3600" u="sng" dirty="0" smtClean="0"/>
              <a:t>Süreç – ürün Boyutu</a:t>
            </a:r>
          </a:p>
          <a:p>
            <a:r>
              <a:rPr lang="tr-TR" sz="2400" dirty="0">
                <a:latin typeface="Verdana" panose="020B0604030504040204" pitchFamily="34" charset="0"/>
                <a:ea typeface="Verdana" panose="020B0604030504040204" pitchFamily="34" charset="0"/>
                <a:cs typeface="Verdana" panose="020B0604030504040204" pitchFamily="34" charset="0"/>
              </a:rPr>
              <a:t>İlgi alanlarındaki konuları çalışması için fırsat verilir.</a:t>
            </a:r>
          </a:p>
          <a:p>
            <a:r>
              <a:rPr lang="tr-TR" sz="2400" dirty="0">
                <a:latin typeface="Verdana" panose="020B0604030504040204" pitchFamily="34" charset="0"/>
                <a:ea typeface="Verdana" panose="020B0604030504040204" pitchFamily="34" charset="0"/>
                <a:cs typeface="Verdana" panose="020B0604030504040204" pitchFamily="34" charset="0"/>
              </a:rPr>
              <a:t>Bilimsel, yaratıcı ve eleştirel düşünme becerilerini geliştirici uygulamalara yer verilir.</a:t>
            </a:r>
          </a:p>
          <a:p>
            <a:r>
              <a:rPr lang="tr-TR" sz="2400" dirty="0">
                <a:latin typeface="Verdana" panose="020B0604030504040204" pitchFamily="34" charset="0"/>
                <a:ea typeface="Verdana" panose="020B0604030504040204" pitchFamily="34" charset="0"/>
                <a:cs typeface="Verdana" panose="020B0604030504040204" pitchFamily="34" charset="0"/>
              </a:rPr>
              <a:t>Alana özgü bilgi ve becerinin öğretimine odaklanılır.</a:t>
            </a:r>
          </a:p>
          <a:p>
            <a:r>
              <a:rPr lang="tr-TR" sz="2400" dirty="0">
                <a:latin typeface="Verdana" panose="020B0604030504040204" pitchFamily="34" charset="0"/>
                <a:ea typeface="Verdana" panose="020B0604030504040204" pitchFamily="34" charset="0"/>
                <a:cs typeface="Verdana" panose="020B0604030504040204" pitchFamily="34" charset="0"/>
              </a:rPr>
              <a:t>Bağımsız çalışma becerilerinin desteklenmesi için danışmanlık verilir. </a:t>
            </a:r>
          </a:p>
          <a:p>
            <a:endParaRPr lang="tr-TR" sz="2400" dirty="0"/>
          </a:p>
        </p:txBody>
      </p:sp>
    </p:spTree>
    <p:extLst>
      <p:ext uri="{BB962C8B-B14F-4D97-AF65-F5344CB8AC3E}">
        <p14:creationId xmlns:p14="http://schemas.microsoft.com/office/powerpoint/2010/main" xmlns="" val="18190875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400" dirty="0">
                <a:latin typeface="Verdana" panose="020B0604030504040204" pitchFamily="34" charset="0"/>
                <a:ea typeface="Verdana" panose="020B0604030504040204" pitchFamily="34" charset="0"/>
                <a:cs typeface="Verdana" panose="020B0604030504040204" pitchFamily="34" charset="0"/>
              </a:rPr>
              <a:t>Probleme dayalı öğrenme etkinliklerine başvurulur.</a:t>
            </a:r>
          </a:p>
          <a:p>
            <a:r>
              <a:rPr lang="tr-TR" sz="2400" dirty="0">
                <a:latin typeface="Verdana" panose="020B0604030504040204" pitchFamily="34" charset="0"/>
                <a:ea typeface="Verdana" panose="020B0604030504040204" pitchFamily="34" charset="0"/>
                <a:cs typeface="Verdana" panose="020B0604030504040204" pitchFamily="34" charset="0"/>
              </a:rPr>
              <a:t>Bağlam temelli üst düzey düşünme becerilerine başvurulması beklenir. (Bağlam temelli analitik düşünme, bağlam temelli eleştirel düşünme, bağlam temelli yaratıcı düşünme)</a:t>
            </a:r>
          </a:p>
          <a:p>
            <a:endParaRPr lang="tr-TR" dirty="0"/>
          </a:p>
        </p:txBody>
      </p:sp>
    </p:spTree>
    <p:extLst>
      <p:ext uri="{BB962C8B-B14F-4D97-AF65-F5344CB8AC3E}">
        <p14:creationId xmlns:p14="http://schemas.microsoft.com/office/powerpoint/2010/main" xmlns="" val="15621775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sz="2800" dirty="0" smtClean="0"/>
              <a:t>               </a:t>
            </a:r>
            <a:r>
              <a:rPr lang="tr-TR" sz="4800" dirty="0" smtClean="0"/>
              <a:t>Kavram – Tema Boyutu</a:t>
            </a:r>
          </a:p>
          <a:p>
            <a:r>
              <a:rPr lang="tr-TR" sz="2800" dirty="0">
                <a:latin typeface="Verdana" panose="020B0604030504040204" pitchFamily="34" charset="0"/>
                <a:ea typeface="Verdana" panose="020B0604030504040204" pitchFamily="34" charset="0"/>
                <a:cs typeface="Verdana" panose="020B0604030504040204" pitchFamily="34" charset="0"/>
              </a:rPr>
              <a:t>Öğrenme deneyimleri kavram – temalar ile sistematik olarak sunulur.</a:t>
            </a:r>
          </a:p>
          <a:p>
            <a:r>
              <a:rPr lang="tr-TR" sz="2800" dirty="0">
                <a:latin typeface="Verdana" panose="020B0604030504040204" pitchFamily="34" charset="0"/>
                <a:ea typeface="Verdana" panose="020B0604030504040204" pitchFamily="34" charset="0"/>
                <a:cs typeface="Verdana" panose="020B0604030504040204" pitchFamily="34" charset="0"/>
              </a:rPr>
              <a:t>Keşifçi yaklaşım işe koşularak</a:t>
            </a:r>
            <a:r>
              <a:rPr lang="tr-TR" sz="2800" b="1" dirty="0">
                <a:latin typeface="Verdana" panose="020B0604030504040204" pitchFamily="34" charset="0"/>
                <a:ea typeface="Verdana" panose="020B0604030504040204" pitchFamily="34" charset="0"/>
                <a:cs typeface="Verdana" panose="020B0604030504040204" pitchFamily="34" charset="0"/>
              </a:rPr>
              <a:t> </a:t>
            </a:r>
            <a:r>
              <a:rPr lang="tr-TR" sz="2800" dirty="0">
                <a:latin typeface="Verdana" panose="020B0604030504040204" pitchFamily="34" charset="0"/>
                <a:ea typeface="Verdana" panose="020B0604030504040204" pitchFamily="34" charset="0"/>
                <a:cs typeface="Verdana" panose="020B0604030504040204" pitchFamily="34" charset="0"/>
              </a:rPr>
              <a:t>öğrencilerin disiplinler arası bağlantıları kurmasına, </a:t>
            </a:r>
            <a:r>
              <a:rPr lang="tr-TR" sz="2800" dirty="0" err="1">
                <a:latin typeface="Verdana" panose="020B0604030504040204" pitchFamily="34" charset="0"/>
                <a:ea typeface="Verdana" panose="020B0604030504040204" pitchFamily="34" charset="0"/>
                <a:cs typeface="Verdana" panose="020B0604030504040204" pitchFamily="34" charset="0"/>
              </a:rPr>
              <a:t>Sokratik</a:t>
            </a:r>
            <a:r>
              <a:rPr lang="tr-TR" sz="2800" dirty="0">
                <a:latin typeface="Verdana" panose="020B0604030504040204" pitchFamily="34" charset="0"/>
                <a:ea typeface="Verdana" panose="020B0604030504040204" pitchFamily="34" charset="0"/>
                <a:cs typeface="Verdana" panose="020B0604030504040204" pitchFamily="34" charset="0"/>
              </a:rPr>
              <a:t> diyalog tekniği ile sorgulamaları sağlanır.</a:t>
            </a:r>
          </a:p>
          <a:p>
            <a:pPr marL="68580" indent="0">
              <a:buNone/>
            </a:pPr>
            <a:endParaRPr lang="tr-TR"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tr-TR" dirty="0"/>
          </a:p>
        </p:txBody>
      </p:sp>
    </p:spTree>
    <p:extLst>
      <p:ext uri="{BB962C8B-B14F-4D97-AF65-F5344CB8AC3E}">
        <p14:creationId xmlns:p14="http://schemas.microsoft.com/office/powerpoint/2010/main" xmlns="" val="6081135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smtClean="0"/>
              <a:t>Özel yetenekli </a:t>
            </a:r>
            <a:r>
              <a:rPr lang="tr-TR" dirty="0"/>
              <a:t>öğrenciler için entegre müfredat </a:t>
            </a:r>
            <a:r>
              <a:rPr lang="tr-TR" dirty="0" smtClean="0"/>
              <a:t>çalışmaları olan eğitimciler.</a:t>
            </a:r>
          </a:p>
          <a:p>
            <a:endParaRPr lang="tr-TR" dirty="0"/>
          </a:p>
          <a:p>
            <a:r>
              <a:rPr lang="tr-TR" dirty="0" err="1"/>
              <a:t>Sally</a:t>
            </a:r>
            <a:r>
              <a:rPr lang="tr-TR" dirty="0"/>
              <a:t> M. Reis: </a:t>
            </a:r>
            <a:r>
              <a:rPr lang="tr-TR" dirty="0" smtClean="0"/>
              <a:t>özel </a:t>
            </a:r>
            <a:r>
              <a:rPr lang="tr-TR" dirty="0"/>
              <a:t>yetenekli öğrencilerin öğrenme ihtiyaçlarına odaklanan ve entegre müfredatın uygulanması konusunda araştırmalar yapan bir eğitimci ve araştırmacıdır.</a:t>
            </a:r>
          </a:p>
          <a:p>
            <a:r>
              <a:rPr lang="tr-TR" dirty="0"/>
              <a:t>Karen </a:t>
            </a:r>
            <a:r>
              <a:rPr lang="tr-TR" dirty="0" err="1"/>
              <a:t>Westberg</a:t>
            </a:r>
            <a:r>
              <a:rPr lang="tr-TR" dirty="0"/>
              <a:t>: </a:t>
            </a:r>
            <a:r>
              <a:rPr lang="tr-TR" dirty="0" smtClean="0"/>
              <a:t>özel </a:t>
            </a:r>
            <a:r>
              <a:rPr lang="tr-TR" dirty="0"/>
              <a:t>yetenekli öğrencilerin öğrenme ihtiyaçlarına odaklanan ve entegre müfredatın uygulanması konusunda araştırmalar yapan bir eğitimci ve araştırmacıdır.</a:t>
            </a:r>
          </a:p>
          <a:p>
            <a:r>
              <a:rPr lang="tr-TR" dirty="0"/>
              <a:t>Joyce </a:t>
            </a:r>
            <a:r>
              <a:rPr lang="tr-TR" dirty="0" err="1"/>
              <a:t>VanTassel</a:t>
            </a:r>
            <a:r>
              <a:rPr lang="tr-TR" dirty="0"/>
              <a:t>-</a:t>
            </a:r>
            <a:r>
              <a:rPr lang="tr-TR" dirty="0" err="1"/>
              <a:t>Baska</a:t>
            </a:r>
            <a:r>
              <a:rPr lang="tr-TR" dirty="0"/>
              <a:t>: </a:t>
            </a:r>
            <a:r>
              <a:rPr lang="tr-TR" dirty="0" smtClean="0"/>
              <a:t>özel </a:t>
            </a:r>
            <a:r>
              <a:rPr lang="tr-TR" dirty="0"/>
              <a:t>yetenekli öğrencilerin eğitimi konusunda uzmanlaşmış bir eğitimci ve araştırmacıdır. Entegre müfredatın uygulanması konusunda da çalışmalar yapmıştır.</a:t>
            </a:r>
          </a:p>
          <a:p>
            <a:r>
              <a:rPr lang="tr-TR" dirty="0"/>
              <a:t>Susan </a:t>
            </a:r>
            <a:r>
              <a:rPr lang="tr-TR" dirty="0" err="1"/>
              <a:t>Baum</a:t>
            </a:r>
            <a:r>
              <a:rPr lang="tr-TR" dirty="0"/>
              <a:t>: </a:t>
            </a:r>
            <a:r>
              <a:rPr lang="tr-TR" dirty="0" smtClean="0"/>
              <a:t>özel </a:t>
            </a:r>
            <a:r>
              <a:rPr lang="tr-TR" dirty="0"/>
              <a:t>yetenekli öğrencilerin öğrenme ihtiyaçlarına odaklanan ve entegre müfredatın uygulanması konusunda araştırmalar yapan bir eğitimci ve araştırmacıdır.</a:t>
            </a:r>
          </a:p>
          <a:p>
            <a:r>
              <a:rPr lang="tr-TR" dirty="0" err="1"/>
              <a:t>Lynn</a:t>
            </a:r>
            <a:r>
              <a:rPr lang="tr-TR" dirty="0"/>
              <a:t> </a:t>
            </a:r>
            <a:r>
              <a:rPr lang="tr-TR" dirty="0" err="1"/>
              <a:t>Erickson</a:t>
            </a:r>
            <a:r>
              <a:rPr lang="tr-TR" dirty="0"/>
              <a:t>: Entegre müfredat modeli konusunda uzmanlaşmış bir eğitimci ve araştırmacıdır. </a:t>
            </a:r>
            <a:r>
              <a:rPr lang="tr-TR" dirty="0" err="1"/>
              <a:t>İnterdistsipliner</a:t>
            </a:r>
            <a:r>
              <a:rPr lang="tr-TR" dirty="0"/>
              <a:t> öğrenme ve müfredat geliştirme konularında çalışmalar yapmıştır.</a:t>
            </a:r>
          </a:p>
          <a:p>
            <a:endParaRPr lang="tr-TR" dirty="0"/>
          </a:p>
        </p:txBody>
      </p:sp>
    </p:spTree>
    <p:extLst>
      <p:ext uri="{BB962C8B-B14F-4D97-AF65-F5344CB8AC3E}">
        <p14:creationId xmlns:p14="http://schemas.microsoft.com/office/powerpoint/2010/main" xmlns="" val="1837270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Alt Başlık 2"/>
          <p:cNvSpPr txBox="1">
            <a:spLocks noGrp="1"/>
          </p:cNvSpPr>
          <p:nvPr>
            <p:ph idx="1"/>
          </p:nvPr>
        </p:nvSpPr>
        <p:spPr>
          <a:xfrm>
            <a:off x="457200" y="1439312"/>
            <a:ext cx="8229600" cy="4525963"/>
          </a:xfrm>
          <a:prstGeom prst="rect">
            <a:avLst/>
          </a:prstGeom>
        </p:spPr>
        <p:txBody>
          <a:bodyPr>
            <a:noAutofit/>
          </a:bodyPr>
          <a:lst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defRPr>
            </a:lvl2pPr>
            <a:lvl3pPr marL="1143000" indent="-228600" algn="l" rtl="0" eaLnBrk="0" fontAlgn="base" hangingPunct="0">
              <a:spcBef>
                <a:spcPct val="20000"/>
              </a:spcBef>
              <a:spcAft>
                <a:spcPct val="0"/>
              </a:spcAft>
              <a:buChar char="•"/>
              <a:defRPr sz="2400">
                <a:solidFill>
                  <a:srgbClr val="000066"/>
                </a:solidFill>
                <a:latin typeface="+mn-lt"/>
              </a:defRPr>
            </a:lvl3pPr>
            <a:lvl4pPr marL="1600200" indent="-228600" algn="l" rtl="0" eaLnBrk="0" fontAlgn="base" hangingPunct="0">
              <a:spcBef>
                <a:spcPct val="20000"/>
              </a:spcBef>
              <a:spcAft>
                <a:spcPct val="0"/>
              </a:spcAft>
              <a:buChar char="–"/>
              <a:defRPr sz="2000">
                <a:solidFill>
                  <a:srgbClr val="000066"/>
                </a:solidFill>
                <a:latin typeface="+mn-lt"/>
              </a:defRPr>
            </a:lvl4pPr>
            <a:lvl5pPr marL="2057400" indent="-228600" algn="l" rtl="0" eaLnBrk="0" fontAlgn="base" hangingPunct="0">
              <a:spcBef>
                <a:spcPct val="20000"/>
              </a:spcBef>
              <a:spcAft>
                <a:spcPct val="0"/>
              </a:spcAft>
              <a:buChar char="»"/>
              <a:defRPr sz="2000">
                <a:solidFill>
                  <a:srgbClr val="000066"/>
                </a:solidFill>
                <a:latin typeface="+mn-lt"/>
              </a:defRPr>
            </a:lvl5pPr>
            <a:lvl6pPr marL="2514600" indent="-228600" algn="l" rtl="0" eaLnBrk="0" fontAlgn="base" hangingPunct="0">
              <a:spcBef>
                <a:spcPct val="20000"/>
              </a:spcBef>
              <a:spcAft>
                <a:spcPct val="0"/>
              </a:spcAft>
              <a:buChar char="»"/>
              <a:defRPr sz="2000">
                <a:solidFill>
                  <a:srgbClr val="000066"/>
                </a:solidFill>
                <a:latin typeface="+mn-lt"/>
              </a:defRPr>
            </a:lvl6pPr>
            <a:lvl7pPr marL="2971800" indent="-228600" algn="l" rtl="0" eaLnBrk="0" fontAlgn="base" hangingPunct="0">
              <a:spcBef>
                <a:spcPct val="20000"/>
              </a:spcBef>
              <a:spcAft>
                <a:spcPct val="0"/>
              </a:spcAft>
              <a:buChar char="»"/>
              <a:defRPr sz="2000">
                <a:solidFill>
                  <a:srgbClr val="000066"/>
                </a:solidFill>
                <a:latin typeface="+mn-lt"/>
              </a:defRPr>
            </a:lvl7pPr>
            <a:lvl8pPr marL="3429000" indent="-228600" algn="l" rtl="0" eaLnBrk="0" fontAlgn="base" hangingPunct="0">
              <a:spcBef>
                <a:spcPct val="20000"/>
              </a:spcBef>
              <a:spcAft>
                <a:spcPct val="0"/>
              </a:spcAft>
              <a:buChar char="»"/>
              <a:defRPr sz="2000">
                <a:solidFill>
                  <a:srgbClr val="000066"/>
                </a:solidFill>
                <a:latin typeface="+mn-lt"/>
              </a:defRPr>
            </a:lvl8pPr>
            <a:lvl9pPr marL="3886200" indent="-228600" algn="l" rtl="0" eaLnBrk="0" fontAlgn="base" hangingPunct="0">
              <a:spcBef>
                <a:spcPct val="20000"/>
              </a:spcBef>
              <a:spcAft>
                <a:spcPct val="0"/>
              </a:spcAft>
              <a:buChar char="»"/>
              <a:defRPr sz="2000">
                <a:solidFill>
                  <a:srgbClr val="000066"/>
                </a:solidFill>
                <a:latin typeface="+mn-lt"/>
              </a:defRPr>
            </a:lvl9pPr>
          </a:lstStyle>
          <a:p>
            <a:pPr marL="0" indent="0" algn="ctr">
              <a:buNone/>
            </a:pPr>
            <a:r>
              <a:rPr lang="tr-TR" sz="1800" kern="0" dirty="0" smtClean="0">
                <a:solidFill>
                  <a:srgbClr val="002060"/>
                </a:solidFill>
              </a:rPr>
              <a:t>Kaynakça: </a:t>
            </a:r>
          </a:p>
          <a:p>
            <a:r>
              <a:rPr lang="en-US" sz="1800" dirty="0"/>
              <a:t>Silverman, L. K. (2013). Upside-Down Brilliance: The Visual-Spatial Learner. Corwin Press.</a:t>
            </a:r>
          </a:p>
          <a:p>
            <a:r>
              <a:rPr lang="en-US" sz="1800" dirty="0"/>
              <a:t>Tomlinson, C. A. (2014). The Differentiated Classroom: Responding to the Needs of All Learners. ASCD.</a:t>
            </a:r>
          </a:p>
          <a:p>
            <a:r>
              <a:rPr lang="en-US" sz="1800" dirty="0" err="1"/>
              <a:t>VanTassel-Baska</a:t>
            </a:r>
            <a:r>
              <a:rPr lang="en-US" sz="1800" dirty="0"/>
              <a:t>, J. (Ed.). (2011). Serving Gifted Students in Rural Settings. </a:t>
            </a:r>
            <a:r>
              <a:rPr lang="en-US" sz="1800" dirty="0" err="1"/>
              <a:t>Prufrock</a:t>
            </a:r>
            <a:r>
              <a:rPr lang="en-US" sz="1800" dirty="0"/>
              <a:t> Press.</a:t>
            </a:r>
          </a:p>
          <a:p>
            <a:r>
              <a:rPr lang="en-US" sz="1800" dirty="0" err="1"/>
              <a:t>VanTassel-Baska</a:t>
            </a:r>
            <a:r>
              <a:rPr lang="en-US" sz="1800" dirty="0"/>
              <a:t>, J., &amp; </a:t>
            </a:r>
            <a:r>
              <a:rPr lang="en-US" sz="1800" dirty="0" err="1"/>
              <a:t>Stambaugh</a:t>
            </a:r>
            <a:r>
              <a:rPr lang="en-US" sz="1800" dirty="0"/>
              <a:t>, T. (Eds.). (2006). Comprehensive Curriculum for Gifted Learners (3rd ed.). </a:t>
            </a:r>
            <a:r>
              <a:rPr lang="en-US" sz="1800" dirty="0" err="1"/>
              <a:t>Prufrock</a:t>
            </a:r>
            <a:r>
              <a:rPr lang="en-US" sz="1800" dirty="0"/>
              <a:t> Press.</a:t>
            </a:r>
          </a:p>
          <a:p>
            <a:r>
              <a:rPr lang="en-US" sz="1800" dirty="0"/>
              <a:t>Cross, T. L. (2002). On the Social and Emotional Lives of Gifted Children. </a:t>
            </a:r>
            <a:r>
              <a:rPr lang="en-US" sz="1800" dirty="0" err="1"/>
              <a:t>Prufrock</a:t>
            </a:r>
            <a:r>
              <a:rPr lang="en-US" sz="1800" dirty="0"/>
              <a:t> Press.</a:t>
            </a:r>
          </a:p>
          <a:p>
            <a:r>
              <a:rPr lang="en-US" sz="1800" dirty="0"/>
              <a:t>Davis, G. A., &amp; </a:t>
            </a:r>
            <a:r>
              <a:rPr lang="en-US" sz="1800" dirty="0" err="1"/>
              <a:t>Rimm</a:t>
            </a:r>
            <a:r>
              <a:rPr lang="en-US" sz="1800" dirty="0"/>
              <a:t>, S. B. (Eds.). (2014). Education of the Gifted and Talented. Pearson.</a:t>
            </a:r>
          </a:p>
          <a:p>
            <a:r>
              <a:rPr lang="en-US" sz="1800" dirty="0"/>
              <a:t>Gallagher, J. J. (2015). Teaching the Gifted and Talented: A Guide for Educators. W. W. Norton &amp; Company.</a:t>
            </a:r>
          </a:p>
          <a:p>
            <a:r>
              <a:rPr lang="en-US" sz="1800" dirty="0"/>
              <a:t>Maker, C. J., &amp; Nielson, A. B. (1995). Teaching Models in Education of the Gifted. Teachers College Press</a:t>
            </a:r>
          </a:p>
          <a:p>
            <a:pPr marL="0" indent="0" algn="ctr">
              <a:buNone/>
            </a:pPr>
            <a:endParaRPr lang="tr-TR" sz="1100" kern="0" dirty="0" smtClean="0">
              <a:solidFill>
                <a:srgbClr val="002060"/>
              </a:solidFill>
            </a:endParaRPr>
          </a:p>
          <a:p>
            <a:pPr marL="0" indent="0" algn="ctr">
              <a:buNone/>
            </a:pPr>
            <a:endParaRPr lang="tr-TR" sz="1100" kern="0" dirty="0">
              <a:solidFill>
                <a:srgbClr val="002060"/>
              </a:solidFill>
            </a:endParaRPr>
          </a:p>
          <a:p>
            <a:pPr marL="0" indent="0" algn="ctr">
              <a:buNone/>
            </a:pPr>
            <a:endParaRPr lang="tr-TR" sz="1100" kern="0" dirty="0" smtClean="0">
              <a:solidFill>
                <a:srgbClr val="002060"/>
              </a:solidFill>
            </a:endParaRPr>
          </a:p>
          <a:p>
            <a:pPr marL="0" indent="0" algn="ctr">
              <a:buNone/>
            </a:pPr>
            <a:endParaRPr lang="tr-TR" sz="1100" kern="0" dirty="0">
              <a:solidFill>
                <a:srgbClr val="002060"/>
              </a:solidFill>
            </a:endParaRPr>
          </a:p>
          <a:p>
            <a:pPr marL="0" indent="0" algn="ctr">
              <a:buNone/>
            </a:pPr>
            <a:endParaRPr lang="tr-TR" sz="1100" kern="0" dirty="0" smtClean="0">
              <a:solidFill>
                <a:srgbClr val="002060"/>
              </a:solidFill>
            </a:endParaRPr>
          </a:p>
          <a:p>
            <a:pPr marL="0" indent="0" algn="ctr">
              <a:buNone/>
            </a:pPr>
            <a:endParaRPr lang="tr-TR" sz="1100" kern="0" dirty="0">
              <a:solidFill>
                <a:srgbClr val="002060"/>
              </a:solidFill>
            </a:endParaRPr>
          </a:p>
          <a:p>
            <a:pPr marL="0" indent="0" algn="ctr">
              <a:buNone/>
            </a:pPr>
            <a:endParaRPr lang="tr-TR" sz="1100" kern="0" dirty="0">
              <a:solidFill>
                <a:srgbClr val="002060"/>
              </a:solidFill>
            </a:endParaRPr>
          </a:p>
        </p:txBody>
      </p:sp>
    </p:spTree>
    <p:extLst>
      <p:ext uri="{BB962C8B-B14F-4D97-AF65-F5344CB8AC3E}">
        <p14:creationId xmlns:p14="http://schemas.microsoft.com/office/powerpoint/2010/main" xmlns="" val="4229587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Entegre müfredat, öğrencilerin bilgiyi bir bütün olarak görmelerine, problemlere çok yönlü bir bakış açısıyla yaklaşmalarına ve bilgiyi gerçek hayatta kullanma becerilerini geliştirmelerine olanak tanır.</a:t>
            </a:r>
          </a:p>
        </p:txBody>
      </p:sp>
    </p:spTree>
    <p:extLst>
      <p:ext uri="{BB962C8B-B14F-4D97-AF65-F5344CB8AC3E}">
        <p14:creationId xmlns:p14="http://schemas.microsoft.com/office/powerpoint/2010/main" xmlns="" val="3477148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yaklaşım, öğrencilerin sadece bir konuda uzmanlaşmalarına değil, aynı zamanda diğer disiplinlerle de ilişkili düşünme ve problem çözme becerileri geliştirmelerine yardımcı olur.</a:t>
            </a:r>
          </a:p>
        </p:txBody>
      </p:sp>
    </p:spTree>
    <p:extLst>
      <p:ext uri="{BB962C8B-B14F-4D97-AF65-F5344CB8AC3E}">
        <p14:creationId xmlns:p14="http://schemas.microsoft.com/office/powerpoint/2010/main" xmlns="" val="854416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Entegre müfredat, </a:t>
            </a:r>
            <a:endParaRPr lang="tr-TR" dirty="0" smtClean="0"/>
          </a:p>
          <a:p>
            <a:pPr marL="0" indent="0">
              <a:buNone/>
            </a:pPr>
            <a:r>
              <a:rPr lang="tr-TR" dirty="0" smtClean="0"/>
              <a:t>bilimsel</a:t>
            </a:r>
            <a:r>
              <a:rPr lang="tr-TR" dirty="0"/>
              <a:t>, matematiksel, sosyal ve dil becerileri gibi farklı alanları bir araya getirerek öğrencilerin öğrenme sürecinde daha etkili olmalarını sağlar</a:t>
            </a:r>
            <a:r>
              <a:rPr lang="tr-TR" dirty="0" smtClean="0"/>
              <a:t>.</a:t>
            </a:r>
          </a:p>
          <a:p>
            <a:pPr marL="0" indent="0">
              <a:buNone/>
            </a:pPr>
            <a:r>
              <a:rPr lang="tr-TR" dirty="0" smtClean="0"/>
              <a:t> </a:t>
            </a:r>
            <a:r>
              <a:rPr lang="tr-TR" dirty="0"/>
              <a:t>Bu yaklaşım, öğrencilerin ilgi alanlarına, yeteneklerine ve öğrenme stillerine göre uyarlanabilir ve onların öğrenme motivasyonunu artırabilir.</a:t>
            </a:r>
          </a:p>
        </p:txBody>
      </p:sp>
    </p:spTree>
    <p:extLst>
      <p:ext uri="{BB962C8B-B14F-4D97-AF65-F5344CB8AC3E}">
        <p14:creationId xmlns:p14="http://schemas.microsoft.com/office/powerpoint/2010/main" xmlns="" val="3805253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Özel yetenekli </a:t>
            </a:r>
            <a:r>
              <a:rPr lang="tr-TR" dirty="0"/>
              <a:t>öğrencilerde entegre müfredat, öğrencilerin farklı dersler arasında bağlantı kurmalarına ve öğrenme deneyimlerini zenginleştirmelerine yardımcı olan bir öğretim yöntemidir. </a:t>
            </a:r>
            <a:endParaRPr lang="tr-TR" dirty="0" smtClean="0"/>
          </a:p>
        </p:txBody>
      </p:sp>
    </p:spTree>
    <p:extLst>
      <p:ext uri="{BB962C8B-B14F-4D97-AF65-F5344CB8AC3E}">
        <p14:creationId xmlns:p14="http://schemas.microsoft.com/office/powerpoint/2010/main" xmlns="" val="3748402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r>
              <a:rPr lang="tr-TR" dirty="0" smtClean="0"/>
              <a:t>Entegre Müfredat Modeli nasıl uygulanabilir?</a:t>
            </a:r>
            <a:endParaRPr lang="tr-TR" dirty="0"/>
          </a:p>
          <a:p>
            <a:endParaRPr lang="tr-TR" dirty="0"/>
          </a:p>
        </p:txBody>
      </p:sp>
    </p:spTree>
    <p:extLst>
      <p:ext uri="{BB962C8B-B14F-4D97-AF65-F5344CB8AC3E}">
        <p14:creationId xmlns:p14="http://schemas.microsoft.com/office/powerpoint/2010/main" xmlns="" val="3061990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Ortak Konu Belirleme: Öğrencilerin ilgi alanlarına göre bir konu seçin ve bu konuda farklı dersler arasında bağlantı kurun. Örneğin, biyoloji, kimya ve fizik derslerinde kullanılan moleküler yapı kavramı entegre edilebilir.</a:t>
            </a:r>
          </a:p>
          <a:p>
            <a:endParaRPr lang="tr-TR" dirty="0"/>
          </a:p>
        </p:txBody>
      </p:sp>
    </p:spTree>
    <p:extLst>
      <p:ext uri="{BB962C8B-B14F-4D97-AF65-F5344CB8AC3E}">
        <p14:creationId xmlns:p14="http://schemas.microsoft.com/office/powerpoint/2010/main" xmlns="" val="346827939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TotalTime>
  <Words>1231</Words>
  <Application>Microsoft Office PowerPoint</Application>
  <PresentationFormat>Ekran Gösterisi (4:3)</PresentationFormat>
  <Paragraphs>96</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Ofis Teması</vt:lpstr>
      <vt:lpstr>“A CHANCE TO TEACHERS TO UNWRAP THE PACKAGES OF THE GIFTED”   Projesi Öğretmen Eğitimi</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Bilsem Şablon</dc:title>
  <dc:creator>ilker</dc:creator>
  <cp:lastModifiedBy>Yenimahalle Bilsem</cp:lastModifiedBy>
  <cp:revision>35</cp:revision>
  <dcterms:created xsi:type="dcterms:W3CDTF">2021-12-21T18:59:25Z</dcterms:created>
  <dcterms:modified xsi:type="dcterms:W3CDTF">2023-04-25T18:32:47Z</dcterms:modified>
</cp:coreProperties>
</file>