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85" r:id="rId5"/>
    <p:sldId id="261" r:id="rId6"/>
    <p:sldId id="262" r:id="rId7"/>
    <p:sldId id="286" r:id="rId8"/>
    <p:sldId id="287" r:id="rId9"/>
    <p:sldId id="263" r:id="rId10"/>
    <p:sldId id="260" r:id="rId11"/>
    <p:sldId id="264" r:id="rId12"/>
    <p:sldId id="289" r:id="rId13"/>
    <p:sldId id="288" r:id="rId14"/>
    <p:sldId id="265" r:id="rId15"/>
    <p:sldId id="266" r:id="rId16"/>
    <p:sldId id="267" r:id="rId17"/>
    <p:sldId id="270" r:id="rId18"/>
    <p:sldId id="271"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90" r:id="rId32"/>
    <p:sldId id="292" r:id="rId33"/>
    <p:sldId id="293" r:id="rId34"/>
    <p:sldId id="259"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şlıksız Bölüm" id="{C8B51A04-0A3C-4F05-9F84-7729F7751E3C}">
          <p14:sldIdLst>
            <p14:sldId id="256"/>
            <p14:sldId id="257"/>
            <p14:sldId id="258"/>
            <p14:sldId id="285"/>
            <p14:sldId id="261"/>
            <p14:sldId id="262"/>
            <p14:sldId id="286"/>
            <p14:sldId id="287"/>
            <p14:sldId id="263"/>
            <p14:sldId id="260"/>
            <p14:sldId id="264"/>
            <p14:sldId id="289"/>
            <p14:sldId id="288"/>
            <p14:sldId id="265"/>
            <p14:sldId id="266"/>
            <p14:sldId id="267"/>
            <p14:sldId id="270"/>
            <p14:sldId id="271"/>
            <p14:sldId id="273"/>
            <p14:sldId id="274"/>
            <p14:sldId id="275"/>
            <p14:sldId id="276"/>
            <p14:sldId id="277"/>
            <p14:sldId id="278"/>
            <p14:sldId id="279"/>
            <p14:sldId id="280"/>
            <p14:sldId id="281"/>
            <p14:sldId id="282"/>
            <p14:sldId id="283"/>
            <p14:sldId id="284"/>
            <p14:sldId id="290"/>
            <p14:sldId id="292"/>
            <p14:sldId id="293"/>
            <p14:sldId id="25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p:cViewPr>
        <p:scale>
          <a:sx n="50" d="100"/>
          <a:sy n="50" d="100"/>
        </p:scale>
        <p:origin x="-222" y="-696"/>
      </p:cViewPr>
      <p:guideLst>
        <p:guide orient="horz" pos="2160"/>
        <p:guide pos="2880"/>
      </p:guideLst>
    </p:cSldViewPr>
  </p:slideViewPr>
  <p:notesTextViewPr>
    <p:cViewPr>
      <p:scale>
        <a:sx n="100" d="100"/>
        <a:sy n="100" d="100"/>
      </p:scale>
      <p:origin x="0" y="0"/>
    </p:cViewPr>
  </p:notesTextViewPr>
  <p:notesViewPr>
    <p:cSldViewPr>
      <p:cViewPr varScale="1">
        <p:scale>
          <a:sx n="87" d="100"/>
          <a:sy n="87" d="100"/>
        </p:scale>
        <p:origin x="-324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77CBC2-DCCB-4431-B368-4055D963F182}" type="datetimeFigureOut">
              <a:rPr lang="tr-TR" smtClean="0"/>
              <a:pPr/>
              <a:t>15.04.2023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541BDB-25DE-4479-9F48-9172E30633F3}" type="slidenum">
              <a:rPr lang="tr-TR" smtClean="0"/>
              <a:pPr/>
              <a:t>‹#›</a:t>
            </a:fld>
            <a:endParaRPr lang="tr-TR"/>
          </a:p>
        </p:txBody>
      </p:sp>
    </p:spTree>
    <p:extLst>
      <p:ext uri="{BB962C8B-B14F-4D97-AF65-F5344CB8AC3E}">
        <p14:creationId xmlns:p14="http://schemas.microsoft.com/office/powerpoint/2010/main" val="3407668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Asıl alt başlık stilini düzenlemek için tıklatın</a:t>
            </a:r>
            <a:endParaRPr lang="tr-TR" dirty="0"/>
          </a:p>
        </p:txBody>
      </p:sp>
      <p:sp>
        <p:nvSpPr>
          <p:cNvPr id="4" name="3 Veri Yer Tutucusu"/>
          <p:cNvSpPr>
            <a:spLocks noGrp="1"/>
          </p:cNvSpPr>
          <p:nvPr>
            <p:ph type="dt" sz="half" idx="10"/>
          </p:nvPr>
        </p:nvSpPr>
        <p:spPr>
          <a:xfrm>
            <a:off x="457200" y="6356352"/>
            <a:ext cx="2133600" cy="365125"/>
          </a:xfrm>
          <a:prstGeom prst="rect">
            <a:avLst/>
          </a:prstGeom>
        </p:spPr>
        <p:txBody>
          <a:bodyPr/>
          <a:lstStyle/>
          <a:p>
            <a:fld id="{D9F75050-0E15-4C5B-92B0-66D068882F1F}" type="datetimeFigureOut">
              <a:rPr lang="tr-TR" smtClean="0"/>
              <a:pPr/>
              <a:t>15.04.2023</a:t>
            </a:fld>
            <a:endParaRPr lang="tr-TR"/>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a:xfrm>
            <a:off x="6553200" y="6356352"/>
            <a:ext cx="2133600" cy="365125"/>
          </a:xfrm>
          <a:prstGeom prst="rect">
            <a:avLst/>
          </a:prstGeom>
        </p:spPr>
        <p:txBody>
          <a:bodyPr/>
          <a:lstStyle/>
          <a:p>
            <a:fld id="{B1DEFA8C-F947-479F-BE07-76B6B3F80BF1}"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a:xfrm>
            <a:off x="457200" y="6356352"/>
            <a:ext cx="2133600" cy="365125"/>
          </a:xfrm>
          <a:prstGeom prst="rect">
            <a:avLst/>
          </a:prstGeom>
        </p:spPr>
        <p:txBody>
          <a:bodyPr/>
          <a:lstStyle/>
          <a:p>
            <a:fld id="{D9F75050-0E15-4C5B-92B0-66D068882F1F}" type="datetimeFigureOut">
              <a:rPr lang="tr-TR" smtClean="0"/>
              <a:pPr/>
              <a:t>15.04.2023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a:xfrm>
            <a:off x="6553200" y="6356352"/>
            <a:ext cx="2133600" cy="365125"/>
          </a:xfrm>
          <a:prstGeom prst="rect">
            <a:avLst/>
          </a:prstGeom>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0"/>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0"/>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a:xfrm>
            <a:off x="457200" y="6356352"/>
            <a:ext cx="2133600" cy="365125"/>
          </a:xfrm>
          <a:prstGeom prst="rect">
            <a:avLst/>
          </a:prstGeom>
        </p:spPr>
        <p:txBody>
          <a:bodyPr/>
          <a:lstStyle/>
          <a:p>
            <a:fld id="{D9F75050-0E15-4C5B-92B0-66D068882F1F}" type="datetimeFigureOut">
              <a:rPr lang="tr-TR" smtClean="0"/>
              <a:pPr/>
              <a:t>15.04.2023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a:xfrm>
            <a:off x="6553200" y="6356352"/>
            <a:ext cx="2133600" cy="365125"/>
          </a:xfrm>
          <a:prstGeom prst="rect">
            <a:avLst/>
          </a:prstGeom>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a:xfrm>
            <a:off x="457200" y="6356352"/>
            <a:ext cx="2133600" cy="365125"/>
          </a:xfrm>
          <a:prstGeom prst="rect">
            <a:avLst/>
          </a:prstGeom>
        </p:spPr>
        <p:txBody>
          <a:bodyPr/>
          <a:lstStyle/>
          <a:p>
            <a:fld id="{D9F75050-0E15-4C5B-92B0-66D068882F1F}" type="datetimeFigureOut">
              <a:rPr lang="tr-TR" smtClean="0"/>
              <a:pPr/>
              <a:t>15.04.2023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a:xfrm>
            <a:off x="6553200" y="6356352"/>
            <a:ext cx="2133600" cy="365125"/>
          </a:xfrm>
          <a:prstGeom prst="rect">
            <a:avLst/>
          </a:prstGeom>
        </p:spPr>
        <p:txBody>
          <a:bodyPr/>
          <a:lstStyle/>
          <a:p>
            <a:fld id="{B1DEFA8C-F947-479F-BE07-76B6B3F80BF1}"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1"/>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a:xfrm>
            <a:off x="457200" y="6356352"/>
            <a:ext cx="2133600" cy="365125"/>
          </a:xfrm>
          <a:prstGeom prst="rect">
            <a:avLst/>
          </a:prstGeom>
        </p:spPr>
        <p:txBody>
          <a:bodyPr/>
          <a:lstStyle/>
          <a:p>
            <a:fld id="{D9F75050-0E15-4C5B-92B0-66D068882F1F}" type="datetimeFigureOut">
              <a:rPr lang="tr-TR" smtClean="0"/>
              <a:pPr/>
              <a:t>15.04.2023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a:xfrm>
            <a:off x="6553200" y="6356352"/>
            <a:ext cx="2133600" cy="365125"/>
          </a:xfrm>
          <a:prstGeom prst="rect">
            <a:avLst/>
          </a:prstGeom>
        </p:spPr>
        <p:txBody>
          <a:bodyPr/>
          <a:lstStyle/>
          <a:p>
            <a:fld id="{B1DEFA8C-F947-479F-BE07-76B6B3F80BF1}"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356352"/>
            <a:ext cx="2133600" cy="365125"/>
          </a:xfrm>
          <a:prstGeom prst="rect">
            <a:avLst/>
          </a:prstGeom>
        </p:spPr>
        <p:txBody>
          <a:bodyPr/>
          <a:lstStyle/>
          <a:p>
            <a:fld id="{D9F75050-0E15-4C5B-92B0-66D068882F1F}" type="datetimeFigureOut">
              <a:rPr lang="tr-TR" smtClean="0"/>
              <a:pPr/>
              <a:t>15.04.2023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6553200" y="6356352"/>
            <a:ext cx="2133600" cy="365125"/>
          </a:xfrm>
          <a:prstGeom prst="rect">
            <a:avLst/>
          </a:prstGeom>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a:xfrm>
            <a:off x="457200" y="6356352"/>
            <a:ext cx="2133600" cy="365125"/>
          </a:xfrm>
          <a:prstGeom prst="rect">
            <a:avLst/>
          </a:prstGeom>
        </p:spPr>
        <p:txBody>
          <a:bodyPr/>
          <a:lstStyle/>
          <a:p>
            <a:fld id="{D9F75050-0E15-4C5B-92B0-66D068882F1F}" type="datetimeFigureOut">
              <a:rPr lang="tr-TR" smtClean="0"/>
              <a:pPr/>
              <a:t>15.04.2023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a:xfrm>
            <a:off x="6553200" y="6356352"/>
            <a:ext cx="2133600" cy="365125"/>
          </a:xfrm>
          <a:prstGeom prst="rect">
            <a:avLst/>
          </a:prstGeom>
        </p:spPr>
        <p:txBody>
          <a:bodyPr/>
          <a:lstStyle/>
          <a:p>
            <a:fld id="{B1DEFA8C-F947-479F-BE07-76B6B3F80BF1}"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a:xfrm>
            <a:off x="457200" y="6356352"/>
            <a:ext cx="2133600" cy="365125"/>
          </a:xfrm>
          <a:prstGeom prst="rect">
            <a:avLst/>
          </a:prstGeom>
        </p:spPr>
        <p:txBody>
          <a:bodyPr/>
          <a:lstStyle/>
          <a:p>
            <a:fld id="{D9F75050-0E15-4C5B-92B0-66D068882F1F}" type="datetimeFigureOut">
              <a:rPr lang="tr-TR" smtClean="0"/>
              <a:pPr/>
              <a:t>15.04.2023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a:xfrm>
            <a:off x="6553200" y="6356352"/>
            <a:ext cx="2133600" cy="365125"/>
          </a:xfrm>
          <a:prstGeom prst="rect">
            <a:avLst/>
          </a:prstGeom>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57200" y="6356352"/>
            <a:ext cx="2133600" cy="365125"/>
          </a:xfrm>
          <a:prstGeom prst="rect">
            <a:avLst/>
          </a:prstGeom>
        </p:spPr>
        <p:txBody>
          <a:bodyPr/>
          <a:lstStyle/>
          <a:p>
            <a:fld id="{D9F75050-0E15-4C5B-92B0-66D068882F1F}" type="datetimeFigureOut">
              <a:rPr lang="tr-TR" smtClean="0"/>
              <a:pPr/>
              <a:t>15.04.2023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a:xfrm>
            <a:off x="6553200" y="6356352"/>
            <a:ext cx="2133600" cy="365125"/>
          </a:xfrm>
          <a:prstGeom prst="rect">
            <a:avLst/>
          </a:prstGeom>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8" y="273049"/>
            <a:ext cx="3008313" cy="1162051"/>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a:xfrm>
            <a:off x="457200" y="6356352"/>
            <a:ext cx="2133600" cy="365125"/>
          </a:xfrm>
          <a:prstGeom prst="rect">
            <a:avLst/>
          </a:prstGeom>
        </p:spPr>
        <p:txBody>
          <a:bodyPr/>
          <a:lstStyle/>
          <a:p>
            <a:fld id="{D9F75050-0E15-4C5B-92B0-66D068882F1F}" type="datetimeFigureOut">
              <a:rPr lang="tr-TR" smtClean="0"/>
              <a:pPr/>
              <a:t>15.04.2023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6553200" y="6356352"/>
            <a:ext cx="2133600" cy="365125"/>
          </a:xfrm>
          <a:prstGeom prst="rect">
            <a:avLst/>
          </a:prstGeom>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a:xfrm>
            <a:off x="457200" y="6356352"/>
            <a:ext cx="2133600" cy="365125"/>
          </a:xfrm>
          <a:prstGeom prst="rect">
            <a:avLst/>
          </a:prstGeom>
        </p:spPr>
        <p:txBody>
          <a:bodyPr/>
          <a:lstStyle/>
          <a:p>
            <a:fld id="{D9F75050-0E15-4C5B-92B0-66D068882F1F}" type="datetimeFigureOut">
              <a:rPr lang="tr-TR" smtClean="0"/>
              <a:pPr/>
              <a:t>15.04.2023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6553200" y="6356352"/>
            <a:ext cx="2133600" cy="365125"/>
          </a:xfrm>
          <a:prstGeom prst="rect">
            <a:avLst/>
          </a:prstGeom>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2 Metin Yer Tutucusu"/>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5" name="4 Altbilgi Yer Tutucusu"/>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11" name="10 Metin kutusu"/>
          <p:cNvSpPr txBox="1"/>
          <p:nvPr userDrawn="1"/>
        </p:nvSpPr>
        <p:spPr>
          <a:xfrm>
            <a:off x="3714745" y="571480"/>
            <a:ext cx="1785949" cy="553998"/>
          </a:xfrm>
          <a:prstGeom prst="rect">
            <a:avLst/>
          </a:prstGeom>
          <a:noFill/>
        </p:spPr>
        <p:txBody>
          <a:bodyPr wrap="square" rtlCol="0">
            <a:spAutoFit/>
          </a:bodyPr>
          <a:lstStyle/>
          <a:p>
            <a:pPr algn="ctr"/>
            <a:r>
              <a:rPr lang="tr-TR" sz="600" kern="1200" dirty="0" smtClean="0">
                <a:solidFill>
                  <a:schemeClr val="tx1"/>
                </a:solidFill>
                <a:latin typeface="+mn-lt"/>
                <a:ea typeface="+mn-ea"/>
                <a:cs typeface="+mn-cs"/>
              </a:rPr>
              <a:t>Bu Proje Avrupa Birliği ve Türkiye Cumhuriyeti </a:t>
            </a:r>
          </a:p>
          <a:p>
            <a:pPr algn="ctr"/>
            <a:r>
              <a:rPr lang="tr-TR" sz="600" kern="1200" dirty="0" smtClean="0">
                <a:solidFill>
                  <a:schemeClr val="tx1"/>
                </a:solidFill>
                <a:latin typeface="+mn-lt"/>
                <a:ea typeface="+mn-ea"/>
                <a:cs typeface="+mn-cs"/>
              </a:rPr>
              <a:t>tarafından finanse edilmektedir.</a:t>
            </a:r>
            <a:endParaRPr lang="en-US" sz="600" kern="1200" dirty="0" smtClean="0">
              <a:solidFill>
                <a:schemeClr val="tx1"/>
              </a:solidFill>
              <a:latin typeface="+mn-lt"/>
              <a:ea typeface="+mn-ea"/>
              <a:cs typeface="+mn-cs"/>
            </a:endParaRPr>
          </a:p>
          <a:p>
            <a:pPr algn="ctr"/>
            <a:r>
              <a:rPr lang="en-US" sz="600" kern="1200" dirty="0" smtClean="0">
                <a:solidFill>
                  <a:schemeClr val="tx1"/>
                </a:solidFill>
                <a:latin typeface="+mn-lt"/>
                <a:ea typeface="+mn-ea"/>
                <a:cs typeface="+mn-cs"/>
              </a:rPr>
              <a:t>This project is co-funded by the European Union</a:t>
            </a:r>
          </a:p>
          <a:p>
            <a:pPr algn="ctr"/>
            <a:r>
              <a:rPr lang="en-US" sz="600" kern="1200" dirty="0" smtClean="0">
                <a:solidFill>
                  <a:schemeClr val="tx1"/>
                </a:solidFill>
                <a:latin typeface="+mn-lt"/>
                <a:ea typeface="+mn-ea"/>
                <a:cs typeface="+mn-cs"/>
              </a:rPr>
              <a:t> and the Republic</a:t>
            </a:r>
            <a:r>
              <a:rPr lang="en-US" sz="600" kern="1200" baseline="0" dirty="0" smtClean="0">
                <a:solidFill>
                  <a:schemeClr val="tx1"/>
                </a:solidFill>
                <a:latin typeface="+mn-lt"/>
                <a:ea typeface="+mn-ea"/>
                <a:cs typeface="+mn-cs"/>
              </a:rPr>
              <a:t> of Turkey</a:t>
            </a:r>
            <a:endParaRPr lang="tr-TR" sz="600" kern="1200" dirty="0" smtClean="0">
              <a:solidFill>
                <a:schemeClr val="tx1"/>
              </a:solidFill>
              <a:latin typeface="+mn-lt"/>
              <a:ea typeface="+mn-ea"/>
              <a:cs typeface="+mn-cs"/>
            </a:endParaRPr>
          </a:p>
          <a:p>
            <a:pPr algn="ctr"/>
            <a:endParaRPr lang="tr-TR" sz="600" dirty="0"/>
          </a:p>
        </p:txBody>
      </p:sp>
      <p:pic>
        <p:nvPicPr>
          <p:cNvPr id="13" name="12 Resim" descr="HKU-logo-dikey-tr.png"/>
          <p:cNvPicPr>
            <a:picLocks noChangeAspect="1"/>
          </p:cNvPicPr>
          <p:nvPr userDrawn="1"/>
        </p:nvPicPr>
        <p:blipFill>
          <a:blip r:embed="rId13" cstate="print"/>
          <a:stretch>
            <a:fillRect/>
          </a:stretch>
        </p:blipFill>
        <p:spPr>
          <a:xfrm>
            <a:off x="5124952" y="6357959"/>
            <a:ext cx="375742" cy="416912"/>
          </a:xfrm>
          <a:prstGeom prst="rect">
            <a:avLst/>
          </a:prstGeom>
        </p:spPr>
      </p:pic>
      <p:pic>
        <p:nvPicPr>
          <p:cNvPr id="1026" name="Picture 2" descr="C:\Users\ilker\Desktop\AB projesi\Logo\png\ikgpro.png"/>
          <p:cNvPicPr>
            <a:picLocks noChangeAspect="1" noChangeArrowheads="1"/>
          </p:cNvPicPr>
          <p:nvPr userDrawn="1"/>
        </p:nvPicPr>
        <p:blipFill>
          <a:blip r:embed="rId14" cstate="print"/>
          <a:srcRect/>
          <a:stretch>
            <a:fillRect/>
          </a:stretch>
        </p:blipFill>
        <p:spPr bwMode="auto">
          <a:xfrm>
            <a:off x="-142907" y="5882800"/>
            <a:ext cx="1285884" cy="606549"/>
          </a:xfrm>
          <a:prstGeom prst="rect">
            <a:avLst/>
          </a:prstGeom>
          <a:noFill/>
        </p:spPr>
      </p:pic>
      <p:pic>
        <p:nvPicPr>
          <p:cNvPr id="7" name="Picture 3" descr="C:\Users\ilker\Desktop\AB projesi\Logo\png\meb.png"/>
          <p:cNvPicPr>
            <a:picLocks noChangeAspect="1" noChangeArrowheads="1"/>
          </p:cNvPicPr>
          <p:nvPr userDrawn="1"/>
        </p:nvPicPr>
        <p:blipFill>
          <a:blip r:embed="rId15" cstate="print"/>
          <a:srcRect/>
          <a:stretch>
            <a:fillRect/>
          </a:stretch>
        </p:blipFill>
        <p:spPr bwMode="auto">
          <a:xfrm>
            <a:off x="4214810" y="5904815"/>
            <a:ext cx="928695" cy="524581"/>
          </a:xfrm>
          <a:prstGeom prst="rect">
            <a:avLst/>
          </a:prstGeom>
          <a:noFill/>
        </p:spPr>
      </p:pic>
      <p:pic>
        <p:nvPicPr>
          <p:cNvPr id="1028" name="Picture 4" descr="C:\Users\ilker\Desktop\AB projesi\Logo\png\bilsem.png"/>
          <p:cNvPicPr>
            <a:picLocks noChangeAspect="1" noChangeArrowheads="1"/>
          </p:cNvPicPr>
          <p:nvPr userDrawn="1"/>
        </p:nvPicPr>
        <p:blipFill>
          <a:blip r:embed="rId16" cstate="print"/>
          <a:srcRect/>
          <a:stretch>
            <a:fillRect/>
          </a:stretch>
        </p:blipFill>
        <p:spPr bwMode="auto">
          <a:xfrm>
            <a:off x="3714752" y="6357963"/>
            <a:ext cx="319991" cy="401655"/>
          </a:xfrm>
          <a:prstGeom prst="rect">
            <a:avLst/>
          </a:prstGeom>
          <a:noFill/>
        </p:spPr>
      </p:pic>
      <p:pic>
        <p:nvPicPr>
          <p:cNvPr id="1029" name="Picture 5" descr="C:\Users\ilker\Desktop\AB projesi\Logo\png\proje logo.png"/>
          <p:cNvPicPr>
            <a:picLocks noChangeAspect="1" noChangeArrowheads="1"/>
          </p:cNvPicPr>
          <p:nvPr userDrawn="1"/>
        </p:nvPicPr>
        <p:blipFill>
          <a:blip r:embed="rId17" cstate="print"/>
          <a:srcRect/>
          <a:stretch>
            <a:fillRect/>
          </a:stretch>
        </p:blipFill>
        <p:spPr bwMode="auto">
          <a:xfrm>
            <a:off x="4429132" y="6429397"/>
            <a:ext cx="333397" cy="327283"/>
          </a:xfrm>
          <a:prstGeom prst="rect">
            <a:avLst/>
          </a:prstGeom>
          <a:noFill/>
        </p:spPr>
      </p:pic>
      <p:pic>
        <p:nvPicPr>
          <p:cNvPr id="1030" name="Picture 6" descr="C:\Users\ilker\Desktop\AB projesi\Logo\png\sosyal.png"/>
          <p:cNvPicPr>
            <a:picLocks noChangeAspect="1" noChangeArrowheads="1"/>
          </p:cNvPicPr>
          <p:nvPr userDrawn="1"/>
        </p:nvPicPr>
        <p:blipFill>
          <a:blip r:embed="rId18" cstate="print"/>
          <a:srcRect/>
          <a:stretch>
            <a:fillRect/>
          </a:stretch>
        </p:blipFill>
        <p:spPr bwMode="auto">
          <a:xfrm>
            <a:off x="8215338" y="6090408"/>
            <a:ext cx="642950" cy="338988"/>
          </a:xfrm>
          <a:prstGeom prst="rect">
            <a:avLst/>
          </a:prstGeom>
          <a:noFill/>
        </p:spPr>
      </p:pic>
      <p:pic>
        <p:nvPicPr>
          <p:cNvPr id="1031" name="Picture 7" descr="C:\Users\ilker\Desktop\AB projesi\Logo\png\ab.png"/>
          <p:cNvPicPr>
            <a:picLocks noChangeAspect="1" noChangeArrowheads="1"/>
          </p:cNvPicPr>
          <p:nvPr userDrawn="1"/>
        </p:nvPicPr>
        <p:blipFill>
          <a:blip r:embed="rId19"/>
          <a:srcRect/>
          <a:stretch>
            <a:fillRect/>
          </a:stretch>
        </p:blipFill>
        <p:spPr bwMode="auto">
          <a:xfrm>
            <a:off x="3857620" y="71414"/>
            <a:ext cx="1341709" cy="542924"/>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0" y="3714752"/>
            <a:ext cx="9144000" cy="1470025"/>
          </a:xfrm>
        </p:spPr>
        <p:txBody>
          <a:bodyPr>
            <a:noAutofit/>
          </a:bodyPr>
          <a:lstStyle/>
          <a:p>
            <a:pPr defTabSz="958850"/>
            <a:r>
              <a:rPr lang="tr-TR" sz="2200" b="1" dirty="0" smtClean="0"/>
              <a:t/>
            </a:r>
            <a:br>
              <a:rPr lang="tr-TR" sz="2200" b="1" dirty="0" smtClean="0"/>
            </a:br>
            <a:r>
              <a:rPr lang="tr-TR" sz="2200" b="1" dirty="0" smtClean="0"/>
              <a:t/>
            </a:r>
            <a:br>
              <a:rPr lang="tr-TR" sz="2200" b="1" dirty="0" smtClean="0"/>
            </a:br>
            <a:r>
              <a:rPr lang="tr-TR" sz="2200" b="1" dirty="0" smtClean="0"/>
              <a:t/>
            </a:r>
            <a:br>
              <a:rPr lang="tr-TR" sz="2200" b="1" dirty="0" smtClean="0"/>
            </a:br>
            <a:r>
              <a:rPr lang="tr-TR" sz="2200" b="1" dirty="0" smtClean="0"/>
              <a:t>“A </a:t>
            </a:r>
            <a:r>
              <a:rPr lang="tr-TR" sz="2200" b="1" dirty="0"/>
              <a:t>CHANCE TO TEACHERS TO UNWRAP THE PACKAGES OF THE </a:t>
            </a:r>
            <a:r>
              <a:rPr lang="tr-TR" sz="2200" b="1" dirty="0" smtClean="0"/>
              <a:t>GIFTED</a:t>
            </a:r>
            <a:r>
              <a:rPr lang="tr-TR" sz="2200" dirty="0"/>
              <a:t>”</a:t>
            </a:r>
            <a:r>
              <a:rPr lang="tr-TR" sz="2200" b="1" dirty="0" smtClean="0"/>
              <a:t> </a:t>
            </a:r>
            <a:br>
              <a:rPr lang="tr-TR" sz="2200" b="1" dirty="0" smtClean="0"/>
            </a:br>
            <a:r>
              <a:rPr lang="tr-TR" sz="2200" b="1" dirty="0" smtClean="0"/>
              <a:t/>
            </a:r>
            <a:br>
              <a:rPr lang="tr-TR" sz="2200" b="1" dirty="0" smtClean="0"/>
            </a:br>
            <a:endParaRPr lang="tr-TR" sz="2200" b="1" dirty="0"/>
          </a:p>
        </p:txBody>
      </p:sp>
      <p:sp>
        <p:nvSpPr>
          <p:cNvPr id="3" name="2 Alt Başlık"/>
          <p:cNvSpPr>
            <a:spLocks noGrp="1"/>
          </p:cNvSpPr>
          <p:nvPr>
            <p:ph type="subTitle" idx="1"/>
          </p:nvPr>
        </p:nvSpPr>
        <p:spPr>
          <a:xfrm>
            <a:off x="0" y="1844824"/>
            <a:ext cx="9144000" cy="1345704"/>
          </a:xfrm>
        </p:spPr>
        <p:txBody>
          <a:bodyPr>
            <a:normAutofit/>
          </a:bodyPr>
          <a:lstStyle/>
          <a:p>
            <a:r>
              <a:rPr lang="tr-TR" sz="2000" b="1" dirty="0">
                <a:solidFill>
                  <a:schemeClr val="tx1"/>
                </a:solidFill>
              </a:rPr>
              <a:t>Bütünleştirici Eğitim İçin Özel Eğitim Hizmetlerinin Kalitesinin Arttırılması (IQSES</a:t>
            </a:r>
            <a:r>
              <a:rPr lang="tr-TR" sz="2000" b="1" dirty="0" smtClean="0">
                <a:solidFill>
                  <a:schemeClr val="tx1"/>
                </a:solidFill>
              </a:rPr>
              <a:t>) </a:t>
            </a:r>
          </a:p>
          <a:p>
            <a:r>
              <a:rPr lang="tr-TR" sz="2000" b="1" dirty="0" smtClean="0">
                <a:solidFill>
                  <a:schemeClr val="tx1"/>
                </a:solidFill>
              </a:rPr>
              <a:t>Hibe </a:t>
            </a:r>
            <a:r>
              <a:rPr lang="tr-TR" sz="2000" b="1" dirty="0">
                <a:solidFill>
                  <a:schemeClr val="tx1"/>
                </a:solidFill>
              </a:rPr>
              <a:t>Programı</a:t>
            </a: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3372" y="3000372"/>
            <a:ext cx="857256" cy="88861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4460" y="1061024"/>
            <a:ext cx="8229600" cy="1143000"/>
          </a:xfrm>
        </p:spPr>
        <p:txBody>
          <a:bodyPr>
            <a:normAutofit/>
          </a:bodyPr>
          <a:lstStyle/>
          <a:p>
            <a:r>
              <a:rPr lang="tr-TR" sz="3200" b="1" dirty="0" smtClean="0"/>
              <a:t>Yaratıcılık Tanımları</a:t>
            </a:r>
            <a:br>
              <a:rPr lang="tr-TR" sz="3200" b="1" dirty="0" smtClean="0"/>
            </a:br>
            <a:endParaRPr lang="tr-TR" sz="3200" b="1" dirty="0"/>
          </a:p>
        </p:txBody>
      </p:sp>
      <p:sp>
        <p:nvSpPr>
          <p:cNvPr id="3" name="2 İçerik Yer Tutucusu"/>
          <p:cNvSpPr>
            <a:spLocks noGrp="1"/>
          </p:cNvSpPr>
          <p:nvPr>
            <p:ph idx="1"/>
          </p:nvPr>
        </p:nvSpPr>
        <p:spPr/>
        <p:txBody>
          <a:bodyPr>
            <a:normAutofit/>
          </a:bodyPr>
          <a:lstStyle/>
          <a:p>
            <a:pPr algn="ctr">
              <a:buNone/>
            </a:pPr>
            <a:endParaRPr lang="tr-TR" sz="2800" b="1" dirty="0" smtClean="0">
              <a:latin typeface="+mj-lt"/>
              <a:ea typeface="+mj-ea"/>
              <a:cs typeface="+mj-cs"/>
            </a:endParaRPr>
          </a:p>
          <a:p>
            <a:pPr algn="ctr">
              <a:buNone/>
            </a:pPr>
            <a:r>
              <a:rPr lang="tr-TR" sz="2800" b="1" dirty="0" smtClean="0">
                <a:latin typeface="+mj-lt"/>
                <a:ea typeface="+mj-ea"/>
                <a:cs typeface="+mj-cs"/>
              </a:rPr>
              <a:t>Ürün Odaklı Yaratıcılık </a:t>
            </a:r>
          </a:p>
          <a:p>
            <a:pPr>
              <a:buNone/>
            </a:pPr>
            <a:endParaRPr lang="tr-TR" dirty="0" smtClean="0"/>
          </a:p>
          <a:p>
            <a:pPr>
              <a:buNone/>
            </a:pPr>
            <a:endParaRPr lang="tr-TR" dirty="0" smtClean="0"/>
          </a:p>
          <a:p>
            <a:pPr>
              <a:buNone/>
            </a:pPr>
            <a:endParaRPr lang="tr-TR" dirty="0" smtClean="0"/>
          </a:p>
          <a:p>
            <a:pPr>
              <a:buNone/>
            </a:pPr>
            <a:endParaRPr lang="tr-TR" dirty="0" smtClean="0"/>
          </a:p>
          <a:p>
            <a:pPr indent="0" algn="just">
              <a:spcBef>
                <a:spcPts val="0"/>
              </a:spcBef>
              <a:buNone/>
            </a:pPr>
            <a:r>
              <a:rPr lang="tr-TR" sz="2400" dirty="0"/>
              <a:t>Bir kişinin var olanlardan faydalanarak bir problemin </a:t>
            </a:r>
            <a:r>
              <a:rPr lang="tr-TR" sz="2400" dirty="0" smtClean="0"/>
              <a:t>çözümüne yönelik </a:t>
            </a:r>
            <a:r>
              <a:rPr lang="tr-TR" sz="2400" dirty="0"/>
              <a:t>ya da bir şeylerin üretilmesi amacıyla orijinal ve uygun olan bir ürün ortaya </a:t>
            </a:r>
            <a:r>
              <a:rPr lang="tr-TR" sz="2400" dirty="0" smtClean="0"/>
              <a:t>koymasıdır.</a:t>
            </a:r>
            <a:endParaRPr lang="tr-TR" dirty="0" smtClean="0"/>
          </a:p>
          <a:p>
            <a:pPr>
              <a:buNone/>
            </a:pPr>
            <a:endParaRPr lang="tr-TR" dirty="0" smtClean="0"/>
          </a:p>
          <a:p>
            <a:pPr>
              <a:buNone/>
            </a:pP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0377" y="2996952"/>
            <a:ext cx="446722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1014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4460" y="1061024"/>
            <a:ext cx="8229600" cy="1143000"/>
          </a:xfrm>
        </p:spPr>
        <p:txBody>
          <a:bodyPr>
            <a:normAutofit/>
          </a:bodyPr>
          <a:lstStyle/>
          <a:p>
            <a:r>
              <a:rPr lang="tr-TR" sz="3200" b="1" dirty="0" smtClean="0"/>
              <a:t>Yaratıcılık Tanımları</a:t>
            </a:r>
            <a:br>
              <a:rPr lang="tr-TR" sz="3200" b="1" dirty="0" smtClean="0"/>
            </a:br>
            <a:endParaRPr lang="tr-TR" sz="3200" b="1" dirty="0"/>
          </a:p>
        </p:txBody>
      </p:sp>
      <p:sp>
        <p:nvSpPr>
          <p:cNvPr id="3" name="2 İçerik Yer Tutucusu"/>
          <p:cNvSpPr>
            <a:spLocks noGrp="1"/>
          </p:cNvSpPr>
          <p:nvPr>
            <p:ph idx="1"/>
          </p:nvPr>
        </p:nvSpPr>
        <p:spPr/>
        <p:txBody>
          <a:bodyPr>
            <a:normAutofit/>
          </a:bodyPr>
          <a:lstStyle/>
          <a:p>
            <a:pPr algn="ctr">
              <a:buNone/>
            </a:pPr>
            <a:endParaRPr lang="tr-TR" sz="2800" b="1" dirty="0" smtClean="0">
              <a:latin typeface="+mj-lt"/>
              <a:ea typeface="+mj-ea"/>
              <a:cs typeface="+mj-cs"/>
            </a:endParaRPr>
          </a:p>
          <a:p>
            <a:pPr algn="ctr">
              <a:buNone/>
            </a:pPr>
            <a:r>
              <a:rPr lang="tr-TR" sz="2800" b="1" dirty="0" smtClean="0">
                <a:latin typeface="+mj-lt"/>
                <a:ea typeface="+mj-ea"/>
                <a:cs typeface="+mj-cs"/>
              </a:rPr>
              <a:t>Ürün Odaklı Yaratıcılık </a:t>
            </a:r>
          </a:p>
          <a:p>
            <a:pPr marL="0" indent="0" algn="just">
              <a:spcBef>
                <a:spcPts val="0"/>
              </a:spcBef>
              <a:buNone/>
            </a:pPr>
            <a:r>
              <a:rPr lang="tr-TR" sz="2400" dirty="0"/>
              <a:t>Yaratıcı ürün için YENİLİK ve UYGUNLUK koşulları ön </a:t>
            </a:r>
            <a:r>
              <a:rPr lang="tr-TR" sz="2400" dirty="0" smtClean="0"/>
              <a:t>koşuldur</a:t>
            </a:r>
          </a:p>
          <a:p>
            <a:pPr>
              <a:buNone/>
            </a:pPr>
            <a:endParaRPr lang="tr-TR" sz="2800" dirty="0" smtClean="0"/>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529694"/>
            <a:ext cx="2119114" cy="2263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8131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4460" y="1061024"/>
            <a:ext cx="8229600" cy="1143000"/>
          </a:xfrm>
        </p:spPr>
        <p:txBody>
          <a:bodyPr>
            <a:normAutofit/>
          </a:bodyPr>
          <a:lstStyle/>
          <a:p>
            <a:r>
              <a:rPr lang="tr-TR" sz="3200" b="1" dirty="0" smtClean="0"/>
              <a:t>Yaratıcılık Tanımları</a:t>
            </a:r>
            <a:br>
              <a:rPr lang="tr-TR" sz="3200" b="1" dirty="0" smtClean="0"/>
            </a:br>
            <a:endParaRPr lang="tr-TR" sz="3200" b="1" dirty="0"/>
          </a:p>
        </p:txBody>
      </p:sp>
      <p:sp>
        <p:nvSpPr>
          <p:cNvPr id="3" name="2 İçerik Yer Tutucusu"/>
          <p:cNvSpPr>
            <a:spLocks noGrp="1"/>
          </p:cNvSpPr>
          <p:nvPr>
            <p:ph idx="1"/>
          </p:nvPr>
        </p:nvSpPr>
        <p:spPr/>
        <p:txBody>
          <a:bodyPr>
            <a:normAutofit/>
          </a:bodyPr>
          <a:lstStyle/>
          <a:p>
            <a:pPr algn="ctr">
              <a:buNone/>
            </a:pPr>
            <a:endParaRPr lang="tr-TR" sz="2800" b="1" dirty="0" smtClean="0">
              <a:latin typeface="+mj-lt"/>
              <a:ea typeface="+mj-ea"/>
              <a:cs typeface="+mj-cs"/>
            </a:endParaRPr>
          </a:p>
          <a:p>
            <a:pPr algn="ctr">
              <a:buNone/>
            </a:pPr>
            <a:r>
              <a:rPr lang="tr-TR" sz="2800" b="1" dirty="0" smtClean="0">
                <a:latin typeface="+mj-lt"/>
                <a:ea typeface="+mj-ea"/>
                <a:cs typeface="+mj-cs"/>
              </a:rPr>
              <a:t>Ürün Odaklı Yaratıcılık </a:t>
            </a:r>
          </a:p>
          <a:p>
            <a:pPr marL="0" indent="0" algn="just">
              <a:spcBef>
                <a:spcPts val="0"/>
              </a:spcBef>
              <a:buNone/>
            </a:pPr>
            <a:r>
              <a:rPr lang="tr-TR" sz="2400" dirty="0" smtClean="0"/>
              <a:t> </a:t>
            </a:r>
            <a:r>
              <a:rPr lang="tr-TR" sz="2400" dirty="0"/>
              <a:t>Uygun olmak demek, </a:t>
            </a:r>
            <a:endParaRPr lang="tr-TR" sz="2400" dirty="0" smtClean="0"/>
          </a:p>
          <a:p>
            <a:pPr algn="just">
              <a:spcBef>
                <a:spcPts val="0"/>
              </a:spcBef>
            </a:pPr>
            <a:r>
              <a:rPr lang="tr-TR" sz="2400" dirty="0"/>
              <a:t>Ü</a:t>
            </a:r>
            <a:r>
              <a:rPr lang="tr-TR" sz="2400" dirty="0" smtClean="0"/>
              <a:t>rünün </a:t>
            </a:r>
            <a:r>
              <a:rPr lang="tr-TR" sz="2400" dirty="0"/>
              <a:t>kullanım değerinin olması, </a:t>
            </a:r>
            <a:endParaRPr lang="tr-TR" sz="2400" dirty="0" smtClean="0"/>
          </a:p>
          <a:p>
            <a:pPr algn="just">
              <a:spcBef>
                <a:spcPts val="0"/>
              </a:spcBef>
            </a:pPr>
            <a:r>
              <a:rPr lang="tr-TR" sz="2400" dirty="0"/>
              <a:t>Y</a:t>
            </a:r>
            <a:r>
              <a:rPr lang="tr-TR" sz="2400" dirty="0" smtClean="0"/>
              <a:t>ararının </a:t>
            </a:r>
            <a:r>
              <a:rPr lang="tr-TR" sz="2400" dirty="0"/>
              <a:t>olması ve </a:t>
            </a:r>
            <a:endParaRPr lang="tr-TR" sz="2400" dirty="0" smtClean="0"/>
          </a:p>
          <a:p>
            <a:pPr algn="just">
              <a:spcBef>
                <a:spcPts val="0"/>
              </a:spcBef>
            </a:pPr>
            <a:r>
              <a:rPr lang="tr-TR" sz="2400" dirty="0" smtClean="0"/>
              <a:t>Etki </a:t>
            </a:r>
            <a:r>
              <a:rPr lang="tr-TR" sz="2400" dirty="0"/>
              <a:t>potansiyelinin olması demektir </a:t>
            </a:r>
            <a:endParaRPr lang="tr-TR" sz="2800" dirty="0" smtClean="0"/>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4325688"/>
            <a:ext cx="1399034" cy="1494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3544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4460" y="1061024"/>
            <a:ext cx="8229600" cy="1143000"/>
          </a:xfrm>
        </p:spPr>
        <p:txBody>
          <a:bodyPr>
            <a:normAutofit/>
          </a:bodyPr>
          <a:lstStyle/>
          <a:p>
            <a:r>
              <a:rPr lang="tr-TR" sz="3200" b="1" dirty="0" smtClean="0"/>
              <a:t>Yaratıcılık Tanımları</a:t>
            </a:r>
            <a:br>
              <a:rPr lang="tr-TR" sz="3200" b="1" dirty="0" smtClean="0"/>
            </a:br>
            <a:endParaRPr lang="tr-TR" sz="3200" b="1" dirty="0"/>
          </a:p>
        </p:txBody>
      </p:sp>
      <p:sp>
        <p:nvSpPr>
          <p:cNvPr id="3" name="2 İçerik Yer Tutucusu"/>
          <p:cNvSpPr>
            <a:spLocks noGrp="1"/>
          </p:cNvSpPr>
          <p:nvPr>
            <p:ph idx="1"/>
          </p:nvPr>
        </p:nvSpPr>
        <p:spPr/>
        <p:txBody>
          <a:bodyPr>
            <a:normAutofit/>
          </a:bodyPr>
          <a:lstStyle/>
          <a:p>
            <a:pPr algn="ctr">
              <a:buNone/>
            </a:pPr>
            <a:endParaRPr lang="tr-TR" sz="2800" b="1" dirty="0" smtClean="0">
              <a:latin typeface="+mj-lt"/>
              <a:ea typeface="+mj-ea"/>
              <a:cs typeface="+mj-cs"/>
            </a:endParaRPr>
          </a:p>
          <a:p>
            <a:pPr algn="ctr">
              <a:buNone/>
            </a:pPr>
            <a:r>
              <a:rPr lang="tr-TR" sz="2800" b="1" dirty="0" smtClean="0">
                <a:latin typeface="+mj-lt"/>
                <a:ea typeface="+mj-ea"/>
                <a:cs typeface="+mj-cs"/>
              </a:rPr>
              <a:t>Ürün Odaklı Yaratıcılık </a:t>
            </a:r>
          </a:p>
          <a:p>
            <a:pPr algn="just"/>
            <a:r>
              <a:rPr lang="tr-TR" sz="2400" dirty="0"/>
              <a:t>Sadece yenilik ve uygunluk yaratıcı ürünü açıklamakta sığ kalmaktadır. Örneğin çok orijinal bir ürün ya da fikir, yaratıcı olmayabilir. 10 kulpu olan çaydanlık üretmek aslında «ORİJİNAL» bir fikirdir, fakat uygun olması konusunda dezavantajları vardır. Bu durum 10 kulpu olan çaydanlığın yaratıcı bir ürün olmasını engellemektedir.</a:t>
            </a:r>
          </a:p>
          <a:p>
            <a:pPr>
              <a:buNone/>
            </a:pPr>
            <a:endParaRPr lang="tr-TR" sz="2800" dirty="0" smtClean="0"/>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4941168"/>
            <a:ext cx="864096" cy="922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632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4460" y="1061024"/>
            <a:ext cx="8229600" cy="1143000"/>
          </a:xfrm>
        </p:spPr>
        <p:txBody>
          <a:bodyPr>
            <a:normAutofit/>
          </a:bodyPr>
          <a:lstStyle/>
          <a:p>
            <a:r>
              <a:rPr lang="tr-TR" sz="3200" b="1" dirty="0" smtClean="0"/>
              <a:t>Yaratıcılık Tanımları</a:t>
            </a:r>
            <a:br>
              <a:rPr lang="tr-TR" sz="3200" b="1" dirty="0" smtClean="0"/>
            </a:br>
            <a:endParaRPr lang="tr-TR" sz="3200" b="1" dirty="0"/>
          </a:p>
        </p:txBody>
      </p:sp>
      <p:sp>
        <p:nvSpPr>
          <p:cNvPr id="3" name="2 İçerik Yer Tutucusu"/>
          <p:cNvSpPr>
            <a:spLocks noGrp="1"/>
          </p:cNvSpPr>
          <p:nvPr>
            <p:ph idx="1"/>
          </p:nvPr>
        </p:nvSpPr>
        <p:spPr/>
        <p:txBody>
          <a:bodyPr>
            <a:normAutofit/>
          </a:bodyPr>
          <a:lstStyle/>
          <a:p>
            <a:pPr algn="ctr">
              <a:buNone/>
            </a:pPr>
            <a:endParaRPr lang="tr-TR" sz="2800" b="1" dirty="0" smtClean="0">
              <a:latin typeface="+mj-lt"/>
              <a:ea typeface="+mj-ea"/>
              <a:cs typeface="+mj-cs"/>
            </a:endParaRPr>
          </a:p>
          <a:p>
            <a:pPr algn="ctr">
              <a:buNone/>
            </a:pPr>
            <a:r>
              <a:rPr lang="tr-TR" sz="2800" b="1" dirty="0" smtClean="0">
                <a:latin typeface="+mj-lt"/>
                <a:ea typeface="+mj-ea"/>
                <a:cs typeface="+mj-cs"/>
              </a:rPr>
              <a:t>Ürün Odaklı Yaratıcılık </a:t>
            </a:r>
          </a:p>
          <a:p>
            <a:pPr>
              <a:buNone/>
            </a:pPr>
            <a:endParaRPr lang="tr-TR" dirty="0" smtClean="0"/>
          </a:p>
          <a:p>
            <a:pPr>
              <a:buNone/>
            </a:pPr>
            <a:r>
              <a:rPr lang="tr-TR" sz="2600" dirty="0" smtClean="0"/>
              <a:t>Bir ürünün yaratıcı olması için, </a:t>
            </a:r>
          </a:p>
          <a:p>
            <a:r>
              <a:rPr lang="tr-TR" sz="2600" dirty="0" smtClean="0"/>
              <a:t>İşe </a:t>
            </a:r>
            <a:r>
              <a:rPr lang="tr-TR" sz="2600" dirty="0"/>
              <a:t>yaraması</a:t>
            </a:r>
          </a:p>
          <a:p>
            <a:r>
              <a:rPr lang="tr-TR" sz="2600" dirty="0" smtClean="0"/>
              <a:t>Bir </a:t>
            </a:r>
            <a:r>
              <a:rPr lang="tr-TR" sz="2600" dirty="0"/>
              <a:t>ihtiyacı karşılaması </a:t>
            </a:r>
          </a:p>
          <a:p>
            <a:r>
              <a:rPr lang="tr-TR" sz="2600" dirty="0" smtClean="0"/>
              <a:t>Kullanım </a:t>
            </a:r>
            <a:r>
              <a:rPr lang="tr-TR" sz="2600" dirty="0"/>
              <a:t>değerinin olması</a:t>
            </a:r>
          </a:p>
          <a:p>
            <a:r>
              <a:rPr lang="tr-TR" sz="2600" dirty="0" smtClean="0"/>
              <a:t>Yeni </a:t>
            </a:r>
            <a:r>
              <a:rPr lang="tr-TR" sz="2600" dirty="0"/>
              <a:t>fikir ve ürünlerin ortaya çıkmasına katkı </a:t>
            </a:r>
            <a:r>
              <a:rPr lang="tr-TR" sz="2600" dirty="0" smtClean="0"/>
              <a:t>sağlaması</a:t>
            </a:r>
            <a:endParaRPr lang="tr-TR" dirty="0" smtClean="0"/>
          </a:p>
          <a:p>
            <a:pPr>
              <a:buNone/>
            </a:pPr>
            <a:endParaRPr lang="tr-TR" dirty="0"/>
          </a:p>
        </p:txBody>
      </p:sp>
    </p:spTree>
    <p:extLst>
      <p:ext uri="{BB962C8B-B14F-4D97-AF65-F5344CB8AC3E}">
        <p14:creationId xmlns:p14="http://schemas.microsoft.com/office/powerpoint/2010/main" val="2619985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4460" y="1061024"/>
            <a:ext cx="8229600" cy="1143000"/>
          </a:xfrm>
        </p:spPr>
        <p:txBody>
          <a:bodyPr>
            <a:normAutofit/>
          </a:bodyPr>
          <a:lstStyle/>
          <a:p>
            <a:r>
              <a:rPr lang="tr-TR" sz="3200" b="1" dirty="0" smtClean="0"/>
              <a:t>Yaratıcılık Tanımları</a:t>
            </a:r>
            <a:br>
              <a:rPr lang="tr-TR" sz="3200" b="1" dirty="0" smtClean="0"/>
            </a:br>
            <a:endParaRPr lang="tr-TR" sz="3200" b="1" dirty="0"/>
          </a:p>
        </p:txBody>
      </p:sp>
      <p:sp>
        <p:nvSpPr>
          <p:cNvPr id="3" name="2 İçerik Yer Tutucusu"/>
          <p:cNvSpPr>
            <a:spLocks noGrp="1"/>
          </p:cNvSpPr>
          <p:nvPr>
            <p:ph idx="1"/>
          </p:nvPr>
        </p:nvSpPr>
        <p:spPr/>
        <p:txBody>
          <a:bodyPr>
            <a:normAutofit/>
          </a:bodyPr>
          <a:lstStyle/>
          <a:p>
            <a:pPr algn="ctr">
              <a:buNone/>
            </a:pPr>
            <a:endParaRPr lang="tr-TR" sz="2800" b="1" dirty="0">
              <a:latin typeface="+mj-lt"/>
              <a:ea typeface="+mj-ea"/>
              <a:cs typeface="+mj-cs"/>
            </a:endParaRPr>
          </a:p>
          <a:p>
            <a:pPr algn="ctr">
              <a:buNone/>
            </a:pPr>
            <a:r>
              <a:rPr lang="tr-TR" sz="2800" b="1" dirty="0" smtClean="0">
                <a:latin typeface="+mj-lt"/>
                <a:ea typeface="+mj-ea"/>
                <a:cs typeface="+mj-cs"/>
              </a:rPr>
              <a:t>Kişilik Özelliği Olarak Yaratıcılık</a:t>
            </a:r>
          </a:p>
          <a:p>
            <a:pPr algn="ctr">
              <a:buNone/>
            </a:pPr>
            <a:endParaRPr lang="tr-TR" sz="2800" b="1" dirty="0">
              <a:latin typeface="+mj-lt"/>
              <a:ea typeface="+mj-ea"/>
              <a:cs typeface="+mj-cs"/>
            </a:endParaRPr>
          </a:p>
          <a:p>
            <a:pPr algn="ctr">
              <a:buNone/>
            </a:pPr>
            <a:endParaRPr lang="tr-TR" sz="2800" b="1" dirty="0" smtClean="0">
              <a:latin typeface="+mj-lt"/>
              <a:ea typeface="+mj-ea"/>
              <a:cs typeface="+mj-cs"/>
            </a:endParaRPr>
          </a:p>
          <a:p>
            <a:pPr algn="ctr">
              <a:buNone/>
            </a:pPr>
            <a:endParaRPr lang="tr-TR" sz="2800" b="1" dirty="0">
              <a:latin typeface="+mj-lt"/>
              <a:ea typeface="+mj-ea"/>
              <a:cs typeface="+mj-cs"/>
            </a:endParaRPr>
          </a:p>
          <a:p>
            <a:pPr algn="ctr">
              <a:buNone/>
            </a:pPr>
            <a:endParaRPr lang="tr-TR" sz="2800" b="1" dirty="0" smtClean="0">
              <a:latin typeface="+mj-lt"/>
              <a:ea typeface="+mj-ea"/>
              <a:cs typeface="+mj-cs"/>
            </a:endParaRPr>
          </a:p>
          <a:p>
            <a:pPr marL="0" indent="0" algn="just">
              <a:spcBef>
                <a:spcPts val="0"/>
              </a:spcBef>
              <a:buNone/>
            </a:pPr>
            <a:r>
              <a:rPr lang="tr-TR" sz="2400" dirty="0" smtClean="0"/>
              <a:t>Problem </a:t>
            </a:r>
            <a:r>
              <a:rPr lang="tr-TR" sz="2400" dirty="0"/>
              <a:t>çözme ve problem bulma süreçlerinde akıcı, esnek ve özgün düşünebilme yetisine sahip insanların sergilediği özelliktir. </a:t>
            </a:r>
          </a:p>
          <a:p>
            <a:pPr>
              <a:buNone/>
            </a:pPr>
            <a:endParaRPr lang="tr-TR"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675" y="2780928"/>
            <a:ext cx="215265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4907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4460" y="1061024"/>
            <a:ext cx="8229600" cy="1143000"/>
          </a:xfrm>
        </p:spPr>
        <p:txBody>
          <a:bodyPr>
            <a:normAutofit/>
          </a:bodyPr>
          <a:lstStyle/>
          <a:p>
            <a:r>
              <a:rPr lang="tr-TR" sz="3200" b="1" dirty="0" smtClean="0"/>
              <a:t>Yaratıcılık Tanımları</a:t>
            </a:r>
            <a:br>
              <a:rPr lang="tr-TR" sz="3200" b="1" dirty="0" smtClean="0"/>
            </a:br>
            <a:endParaRPr lang="tr-TR" sz="3200" b="1" dirty="0"/>
          </a:p>
        </p:txBody>
      </p:sp>
      <p:sp>
        <p:nvSpPr>
          <p:cNvPr id="3" name="2 İçerik Yer Tutucusu"/>
          <p:cNvSpPr>
            <a:spLocks noGrp="1"/>
          </p:cNvSpPr>
          <p:nvPr>
            <p:ph idx="1"/>
          </p:nvPr>
        </p:nvSpPr>
        <p:spPr/>
        <p:txBody>
          <a:bodyPr>
            <a:normAutofit fontScale="77500" lnSpcReduction="20000"/>
          </a:bodyPr>
          <a:lstStyle/>
          <a:p>
            <a:pPr algn="ctr">
              <a:buNone/>
            </a:pPr>
            <a:endParaRPr lang="tr-TR" sz="2800" b="1" dirty="0">
              <a:latin typeface="+mj-lt"/>
              <a:ea typeface="+mj-ea"/>
              <a:cs typeface="+mj-cs"/>
            </a:endParaRPr>
          </a:p>
          <a:p>
            <a:pPr algn="ctr">
              <a:buNone/>
            </a:pPr>
            <a:r>
              <a:rPr lang="tr-TR" sz="2800" b="1" dirty="0" smtClean="0">
                <a:latin typeface="+mj-lt"/>
                <a:ea typeface="+mj-ea"/>
                <a:cs typeface="+mj-cs"/>
              </a:rPr>
              <a:t>Kişilik Özelliği Olarak Yaratıcılık</a:t>
            </a:r>
          </a:p>
          <a:p>
            <a:pPr algn="ctr">
              <a:buNone/>
            </a:pPr>
            <a:endParaRPr lang="tr-TR" sz="2800" b="1" dirty="0">
              <a:latin typeface="+mj-lt"/>
              <a:ea typeface="+mj-ea"/>
              <a:cs typeface="+mj-cs"/>
            </a:endParaRPr>
          </a:p>
          <a:p>
            <a:r>
              <a:rPr lang="tr-TR" sz="2800" dirty="0" smtClean="0"/>
              <a:t>Bilinmeyenden </a:t>
            </a:r>
            <a:r>
              <a:rPr lang="tr-TR" sz="2800" dirty="0"/>
              <a:t>ve gizemden hoşlanırlar. </a:t>
            </a:r>
          </a:p>
          <a:p>
            <a:r>
              <a:rPr lang="tr-TR" sz="2800" dirty="0" smtClean="0"/>
              <a:t>Karmaşık </a:t>
            </a:r>
            <a:r>
              <a:rPr lang="tr-TR" sz="2800" dirty="0"/>
              <a:t>olanı, basit olana tercih ederler. </a:t>
            </a:r>
            <a:endParaRPr lang="tr-TR" sz="2800" dirty="0" smtClean="0"/>
          </a:p>
          <a:p>
            <a:r>
              <a:rPr lang="tr-TR" sz="2800" dirty="0" smtClean="0"/>
              <a:t>Risk </a:t>
            </a:r>
            <a:r>
              <a:rPr lang="tr-TR" sz="2800" dirty="0"/>
              <a:t>alan ve risk almaya eğilimi olan kişilerdir. </a:t>
            </a:r>
          </a:p>
          <a:p>
            <a:r>
              <a:rPr lang="tr-TR" sz="2800" dirty="0" smtClean="0"/>
              <a:t>Farklı </a:t>
            </a:r>
            <a:r>
              <a:rPr lang="tr-TR" sz="2800" dirty="0"/>
              <a:t>olanı düşünebilen kişilerdir.</a:t>
            </a:r>
          </a:p>
          <a:p>
            <a:r>
              <a:rPr lang="tr-TR" sz="2800" dirty="0" smtClean="0"/>
              <a:t>İmgelerle </a:t>
            </a:r>
            <a:r>
              <a:rPr lang="tr-TR" sz="2800" dirty="0"/>
              <a:t>düşünebilen bir yapıları vardır. </a:t>
            </a:r>
          </a:p>
          <a:p>
            <a:r>
              <a:rPr lang="tr-TR" sz="2800" dirty="0" smtClean="0"/>
              <a:t>Daha </a:t>
            </a:r>
            <a:r>
              <a:rPr lang="tr-TR" sz="2800" dirty="0"/>
              <a:t>içe dönüktürler. </a:t>
            </a:r>
            <a:endParaRPr lang="tr-TR" sz="2800" dirty="0" smtClean="0"/>
          </a:p>
          <a:p>
            <a:r>
              <a:rPr lang="tr-TR" sz="2800" dirty="0" smtClean="0"/>
              <a:t>Daha </a:t>
            </a:r>
            <a:r>
              <a:rPr lang="tr-TR" sz="2800" dirty="0"/>
              <a:t>bağımsız ve bireyseldirler.</a:t>
            </a:r>
          </a:p>
          <a:p>
            <a:r>
              <a:rPr lang="tr-TR" sz="2800" dirty="0" smtClean="0"/>
              <a:t>Esnek </a:t>
            </a:r>
            <a:r>
              <a:rPr lang="tr-TR" sz="2800" dirty="0"/>
              <a:t>düşünürler. </a:t>
            </a:r>
          </a:p>
          <a:p>
            <a:r>
              <a:rPr lang="tr-TR" sz="2800" dirty="0" smtClean="0"/>
              <a:t>Spekülatif düşünürler .</a:t>
            </a:r>
          </a:p>
          <a:p>
            <a:pPr marL="0" indent="0">
              <a:buNone/>
            </a:pPr>
            <a:r>
              <a:rPr lang="tr-TR" sz="2800" dirty="0" smtClean="0"/>
              <a:t> </a:t>
            </a:r>
            <a:endParaRPr lang="tr-TR" sz="2800" b="1" dirty="0" smtClean="0">
              <a:latin typeface="+mj-lt"/>
              <a:ea typeface="+mj-ea"/>
              <a:cs typeface="+mj-cs"/>
            </a:endParaRPr>
          </a:p>
          <a:p>
            <a:pPr algn="ctr">
              <a:buNone/>
            </a:pPr>
            <a:endParaRPr lang="tr-TR" sz="2800" b="1" dirty="0">
              <a:latin typeface="+mj-lt"/>
              <a:ea typeface="+mj-ea"/>
              <a:cs typeface="+mj-cs"/>
            </a:endParaRPr>
          </a:p>
          <a:p>
            <a:pPr algn="ctr">
              <a:buNone/>
            </a:pPr>
            <a:endParaRPr lang="tr-TR" sz="2800" b="1" dirty="0" smtClean="0">
              <a:latin typeface="+mj-lt"/>
              <a:ea typeface="+mj-ea"/>
              <a:cs typeface="+mj-cs"/>
            </a:endParaRPr>
          </a:p>
          <a:p>
            <a:pPr>
              <a:buNone/>
            </a:pPr>
            <a:endParaRPr lang="tr-TR" dirty="0" smtClean="0"/>
          </a:p>
        </p:txBody>
      </p:sp>
    </p:spTree>
    <p:extLst>
      <p:ext uri="{BB962C8B-B14F-4D97-AF65-F5344CB8AC3E}">
        <p14:creationId xmlns:p14="http://schemas.microsoft.com/office/powerpoint/2010/main" val="1300952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4460" y="1061024"/>
            <a:ext cx="8229600" cy="1143000"/>
          </a:xfrm>
        </p:spPr>
        <p:txBody>
          <a:bodyPr>
            <a:normAutofit/>
          </a:bodyPr>
          <a:lstStyle/>
          <a:p>
            <a:r>
              <a:rPr lang="tr-TR" sz="3200" b="1" dirty="0" smtClean="0"/>
              <a:t>Yaratıcılık Tanımları</a:t>
            </a:r>
            <a:br>
              <a:rPr lang="tr-TR" sz="3200" b="1" dirty="0" smtClean="0"/>
            </a:br>
            <a:endParaRPr lang="tr-TR" sz="3200" b="1" dirty="0"/>
          </a:p>
        </p:txBody>
      </p:sp>
      <p:sp>
        <p:nvSpPr>
          <p:cNvPr id="3" name="2 İçerik Yer Tutucusu"/>
          <p:cNvSpPr>
            <a:spLocks noGrp="1"/>
          </p:cNvSpPr>
          <p:nvPr>
            <p:ph idx="1"/>
          </p:nvPr>
        </p:nvSpPr>
        <p:spPr/>
        <p:txBody>
          <a:bodyPr>
            <a:normAutofit/>
          </a:bodyPr>
          <a:lstStyle/>
          <a:p>
            <a:pPr algn="ctr">
              <a:buNone/>
            </a:pPr>
            <a:endParaRPr lang="tr-TR" sz="2800" b="1" dirty="0">
              <a:latin typeface="+mj-lt"/>
              <a:ea typeface="+mj-ea"/>
              <a:cs typeface="+mj-cs"/>
            </a:endParaRPr>
          </a:p>
          <a:p>
            <a:pPr algn="ctr">
              <a:buNone/>
            </a:pPr>
            <a:r>
              <a:rPr lang="tr-TR" sz="2800" b="1" dirty="0" smtClean="0">
                <a:latin typeface="+mj-lt"/>
                <a:ea typeface="+mj-ea"/>
                <a:cs typeface="+mj-cs"/>
              </a:rPr>
              <a:t>Süreç Olarak Yaratıcılık</a:t>
            </a:r>
          </a:p>
          <a:p>
            <a:pPr algn="ctr">
              <a:buNone/>
            </a:pPr>
            <a:endParaRPr lang="tr-TR" sz="2800" b="1" dirty="0">
              <a:latin typeface="+mj-lt"/>
              <a:ea typeface="+mj-ea"/>
              <a:cs typeface="+mj-cs"/>
            </a:endParaRPr>
          </a:p>
          <a:p>
            <a:pPr indent="0" algn="just">
              <a:buNone/>
            </a:pPr>
            <a:r>
              <a:rPr lang="tr-TR" sz="2800" dirty="0" smtClean="0"/>
              <a:t>Problem </a:t>
            </a:r>
            <a:r>
              <a:rPr lang="tr-TR" sz="2800" dirty="0"/>
              <a:t>çözme ve bulma esnasında yeni ve uygun çözümü ya da fikri ortaya koymak için gereken esneklik ve özgünlük içeren dinamik bir süreçtir. </a:t>
            </a:r>
            <a:endParaRPr lang="tr-TR" sz="2800" b="1" dirty="0" smtClean="0">
              <a:latin typeface="+mj-lt"/>
              <a:ea typeface="+mj-ea"/>
              <a:cs typeface="+mj-cs"/>
            </a:endParaRPr>
          </a:p>
          <a:p>
            <a:pPr algn="ctr">
              <a:buNone/>
            </a:pPr>
            <a:endParaRPr lang="tr-TR" sz="2800" b="1" dirty="0">
              <a:latin typeface="+mj-lt"/>
              <a:ea typeface="+mj-ea"/>
              <a:cs typeface="+mj-cs"/>
            </a:endParaRPr>
          </a:p>
          <a:p>
            <a:pPr algn="ctr">
              <a:buNone/>
            </a:pPr>
            <a:endParaRPr lang="tr-TR" sz="2800" b="1" dirty="0" smtClean="0">
              <a:latin typeface="+mj-lt"/>
              <a:ea typeface="+mj-ea"/>
              <a:cs typeface="+mj-cs"/>
            </a:endParaRPr>
          </a:p>
          <a:p>
            <a:pPr>
              <a:buNone/>
            </a:pPr>
            <a:endParaRPr lang="tr-TR" dirty="0" smtClean="0"/>
          </a:p>
        </p:txBody>
      </p:sp>
    </p:spTree>
    <p:extLst>
      <p:ext uri="{BB962C8B-B14F-4D97-AF65-F5344CB8AC3E}">
        <p14:creationId xmlns:p14="http://schemas.microsoft.com/office/powerpoint/2010/main" val="2775517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4460" y="1061024"/>
            <a:ext cx="8229600" cy="1143000"/>
          </a:xfrm>
        </p:spPr>
        <p:txBody>
          <a:bodyPr>
            <a:normAutofit/>
          </a:bodyPr>
          <a:lstStyle/>
          <a:p>
            <a:r>
              <a:rPr lang="tr-TR" sz="3200" b="1" dirty="0" smtClean="0"/>
              <a:t>Yaratıcılık Tanımları</a:t>
            </a:r>
            <a:br>
              <a:rPr lang="tr-TR" sz="3200" b="1" dirty="0" smtClean="0"/>
            </a:br>
            <a:endParaRPr lang="tr-TR" sz="3200" b="1" dirty="0"/>
          </a:p>
        </p:txBody>
      </p:sp>
      <p:sp>
        <p:nvSpPr>
          <p:cNvPr id="3" name="2 İçerik Yer Tutucusu"/>
          <p:cNvSpPr>
            <a:spLocks noGrp="1"/>
          </p:cNvSpPr>
          <p:nvPr>
            <p:ph idx="1"/>
          </p:nvPr>
        </p:nvSpPr>
        <p:spPr/>
        <p:txBody>
          <a:bodyPr>
            <a:normAutofit fontScale="62500" lnSpcReduction="20000"/>
          </a:bodyPr>
          <a:lstStyle/>
          <a:p>
            <a:pPr algn="ctr">
              <a:buNone/>
            </a:pPr>
            <a:endParaRPr lang="tr-TR" sz="2800" b="1" dirty="0">
              <a:latin typeface="+mj-lt"/>
              <a:ea typeface="+mj-ea"/>
              <a:cs typeface="+mj-cs"/>
            </a:endParaRPr>
          </a:p>
          <a:p>
            <a:pPr algn="ctr">
              <a:buNone/>
            </a:pPr>
            <a:r>
              <a:rPr lang="tr-TR" sz="2800" b="1" dirty="0" smtClean="0">
                <a:latin typeface="+mj-lt"/>
                <a:ea typeface="+mj-ea"/>
                <a:cs typeface="+mj-cs"/>
              </a:rPr>
              <a:t>Süreç Olarak Yaratıcılık</a:t>
            </a:r>
          </a:p>
          <a:p>
            <a:pPr algn="ctr">
              <a:buNone/>
            </a:pPr>
            <a:endParaRPr lang="tr-TR" sz="2800" b="1" dirty="0">
              <a:latin typeface="+mj-lt"/>
              <a:ea typeface="+mj-ea"/>
              <a:cs typeface="+mj-cs"/>
            </a:endParaRPr>
          </a:p>
          <a:p>
            <a:pPr algn="just">
              <a:buNone/>
            </a:pPr>
            <a:r>
              <a:rPr lang="tr-TR" sz="2800" dirty="0" smtClean="0"/>
              <a:t>Yaratıcı </a:t>
            </a:r>
            <a:r>
              <a:rPr lang="tr-TR" sz="2800" dirty="0"/>
              <a:t>düşünme esnasında</a:t>
            </a:r>
            <a:r>
              <a:rPr lang="tr-TR" sz="2800" dirty="0" smtClean="0"/>
              <a:t>;</a:t>
            </a:r>
          </a:p>
          <a:p>
            <a:pPr algn="just">
              <a:buNone/>
            </a:pPr>
            <a:r>
              <a:rPr lang="tr-TR" sz="2800" dirty="0" smtClean="0"/>
              <a:t> </a:t>
            </a:r>
            <a:r>
              <a:rPr lang="tr-TR" sz="2800" dirty="0"/>
              <a:t>*Problem bulma</a:t>
            </a:r>
            <a:r>
              <a:rPr lang="tr-TR" sz="2800" dirty="0" smtClean="0"/>
              <a:t>,</a:t>
            </a:r>
          </a:p>
          <a:p>
            <a:pPr algn="just">
              <a:buNone/>
            </a:pPr>
            <a:r>
              <a:rPr lang="tr-TR" sz="2800" dirty="0" smtClean="0"/>
              <a:t> </a:t>
            </a:r>
            <a:r>
              <a:rPr lang="tr-TR" sz="2800" dirty="0"/>
              <a:t>*Yenilikçi çözüm üretme</a:t>
            </a:r>
            <a:r>
              <a:rPr lang="tr-TR" sz="2800" dirty="0" smtClean="0"/>
              <a:t>,</a:t>
            </a:r>
          </a:p>
          <a:p>
            <a:pPr algn="just">
              <a:buNone/>
            </a:pPr>
            <a:r>
              <a:rPr lang="tr-TR" sz="2800" dirty="0" smtClean="0"/>
              <a:t> </a:t>
            </a:r>
            <a:r>
              <a:rPr lang="tr-TR" sz="2800" dirty="0"/>
              <a:t>*Eleştirel düşünsel bir süreç deneyimleme</a:t>
            </a:r>
            <a:r>
              <a:rPr lang="tr-TR" sz="2800" dirty="0" smtClean="0"/>
              <a:t>,</a:t>
            </a:r>
          </a:p>
          <a:p>
            <a:pPr algn="just">
              <a:buNone/>
            </a:pPr>
            <a:r>
              <a:rPr lang="tr-TR" sz="2800" dirty="0" smtClean="0"/>
              <a:t> </a:t>
            </a:r>
            <a:r>
              <a:rPr lang="tr-TR" sz="2800" dirty="0"/>
              <a:t>*Değişken bir düşünme süreci deneyimleme, </a:t>
            </a:r>
            <a:endParaRPr lang="tr-TR" sz="2800" dirty="0" smtClean="0"/>
          </a:p>
          <a:p>
            <a:pPr algn="just">
              <a:buNone/>
            </a:pPr>
            <a:r>
              <a:rPr lang="tr-TR" sz="2800" dirty="0"/>
              <a:t> </a:t>
            </a:r>
            <a:r>
              <a:rPr lang="tr-TR" sz="2800" dirty="0" smtClean="0"/>
              <a:t>*</a:t>
            </a:r>
            <a:r>
              <a:rPr lang="tr-TR" sz="2800" dirty="0"/>
              <a:t>Gizli benzerlikleri fark etme, </a:t>
            </a:r>
            <a:endParaRPr lang="tr-TR" sz="2800" dirty="0" smtClean="0"/>
          </a:p>
          <a:p>
            <a:pPr algn="just">
              <a:buNone/>
            </a:pPr>
            <a:r>
              <a:rPr lang="tr-TR" sz="2800" dirty="0"/>
              <a:t> </a:t>
            </a:r>
            <a:r>
              <a:rPr lang="tr-TR" sz="2800" dirty="0" smtClean="0"/>
              <a:t>*</a:t>
            </a:r>
            <a:r>
              <a:rPr lang="tr-TR" sz="2800" dirty="0"/>
              <a:t>İlişkisiz olanı ayırt etme, </a:t>
            </a:r>
            <a:endParaRPr lang="tr-TR" sz="2800" dirty="0" smtClean="0"/>
          </a:p>
          <a:p>
            <a:pPr algn="just">
              <a:buNone/>
            </a:pPr>
            <a:r>
              <a:rPr lang="tr-TR" sz="2800" dirty="0"/>
              <a:t> </a:t>
            </a:r>
            <a:r>
              <a:rPr lang="tr-TR" sz="2800" dirty="0" smtClean="0"/>
              <a:t>*</a:t>
            </a:r>
            <a:r>
              <a:rPr lang="tr-TR" sz="2800" dirty="0"/>
              <a:t>Sezgisel düşünme, </a:t>
            </a:r>
            <a:endParaRPr lang="tr-TR" sz="2800" dirty="0" smtClean="0"/>
          </a:p>
          <a:p>
            <a:pPr algn="just">
              <a:buNone/>
            </a:pPr>
            <a:r>
              <a:rPr lang="tr-TR" sz="2800" dirty="0"/>
              <a:t> </a:t>
            </a:r>
            <a:r>
              <a:rPr lang="tr-TR" sz="2800" dirty="0" smtClean="0"/>
              <a:t>*</a:t>
            </a:r>
            <a:r>
              <a:rPr lang="tr-TR" sz="2800" dirty="0"/>
              <a:t>Problemlere çözüm önerme, </a:t>
            </a:r>
            <a:endParaRPr lang="tr-TR" sz="2800" dirty="0" smtClean="0"/>
          </a:p>
          <a:p>
            <a:pPr algn="just">
              <a:buNone/>
            </a:pPr>
            <a:r>
              <a:rPr lang="tr-TR" sz="2800" dirty="0"/>
              <a:t> </a:t>
            </a:r>
            <a:r>
              <a:rPr lang="tr-TR" sz="2800" dirty="0" smtClean="0"/>
              <a:t>*</a:t>
            </a:r>
            <a:r>
              <a:rPr lang="tr-TR" sz="2800" dirty="0"/>
              <a:t>Varsayımlar üretme, </a:t>
            </a:r>
            <a:endParaRPr lang="tr-TR" sz="2800" dirty="0" smtClean="0"/>
          </a:p>
          <a:p>
            <a:pPr algn="just">
              <a:buNone/>
            </a:pPr>
            <a:r>
              <a:rPr lang="tr-TR" sz="2800" dirty="0"/>
              <a:t> </a:t>
            </a:r>
            <a:r>
              <a:rPr lang="tr-TR" sz="2800" dirty="0" smtClean="0"/>
              <a:t>*</a:t>
            </a:r>
            <a:r>
              <a:rPr lang="tr-TR" sz="2800" dirty="0"/>
              <a:t>Eksik ögenin belirlenmesi, </a:t>
            </a:r>
            <a:endParaRPr lang="tr-TR" sz="2800" dirty="0" smtClean="0"/>
          </a:p>
          <a:p>
            <a:pPr algn="just">
              <a:buNone/>
            </a:pPr>
            <a:r>
              <a:rPr lang="tr-TR" sz="2800" dirty="0"/>
              <a:t> </a:t>
            </a:r>
            <a:r>
              <a:rPr lang="tr-TR" sz="2800" dirty="0" smtClean="0"/>
              <a:t>*</a:t>
            </a:r>
            <a:r>
              <a:rPr lang="tr-TR" sz="2800" dirty="0"/>
              <a:t>Aykırı ilişkilerin kurulması gibi süreçler </a:t>
            </a:r>
            <a:r>
              <a:rPr lang="tr-TR" sz="2800" dirty="0" smtClean="0"/>
              <a:t>deneyimlenmektedir.</a:t>
            </a:r>
            <a:endParaRPr lang="tr-TR" sz="2800" b="1" dirty="0" smtClean="0">
              <a:latin typeface="+mj-lt"/>
              <a:ea typeface="+mj-ea"/>
              <a:cs typeface="+mj-cs"/>
            </a:endParaRPr>
          </a:p>
          <a:p>
            <a:pPr>
              <a:buNone/>
            </a:pPr>
            <a:endParaRPr lang="tr-TR" dirty="0" smtClean="0"/>
          </a:p>
        </p:txBody>
      </p:sp>
    </p:spTree>
    <p:extLst>
      <p:ext uri="{BB962C8B-B14F-4D97-AF65-F5344CB8AC3E}">
        <p14:creationId xmlns:p14="http://schemas.microsoft.com/office/powerpoint/2010/main" val="3513375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4460" y="1061024"/>
            <a:ext cx="8229600" cy="1143000"/>
          </a:xfrm>
        </p:spPr>
        <p:txBody>
          <a:bodyPr>
            <a:normAutofit/>
          </a:bodyPr>
          <a:lstStyle/>
          <a:p>
            <a:r>
              <a:rPr lang="tr-TR" sz="3200" b="1" dirty="0" smtClean="0"/>
              <a:t>Yaratıcı Kişiler</a:t>
            </a:r>
            <a:endParaRPr lang="tr-TR" sz="3200" b="1" dirty="0"/>
          </a:p>
        </p:txBody>
      </p:sp>
      <p:sp>
        <p:nvSpPr>
          <p:cNvPr id="3" name="2 İçerik Yer Tutucusu"/>
          <p:cNvSpPr>
            <a:spLocks noGrp="1"/>
          </p:cNvSpPr>
          <p:nvPr>
            <p:ph idx="1"/>
          </p:nvPr>
        </p:nvSpPr>
        <p:spPr/>
        <p:txBody>
          <a:bodyPr>
            <a:normAutofit/>
          </a:bodyPr>
          <a:lstStyle/>
          <a:p>
            <a:pPr marL="800100" indent="-457200" algn="just"/>
            <a:endParaRPr lang="tr-TR" sz="2800" b="1" dirty="0" smtClean="0"/>
          </a:p>
          <a:p>
            <a:pPr marL="800100" indent="-457200" algn="just"/>
            <a:endParaRPr lang="tr-TR" sz="2800" b="1" dirty="0"/>
          </a:p>
          <a:p>
            <a:pPr marL="800100" indent="-457200" algn="just"/>
            <a:r>
              <a:rPr lang="tr-TR" sz="2800" dirty="0" smtClean="0"/>
              <a:t>Parlak Kişiler</a:t>
            </a:r>
          </a:p>
          <a:p>
            <a:pPr marL="800100" indent="-457200" algn="just"/>
            <a:r>
              <a:rPr lang="tr-TR" sz="2800" dirty="0"/>
              <a:t>Kişisel Düzeyde Yaratıcı </a:t>
            </a:r>
            <a:r>
              <a:rPr lang="tr-TR" sz="2800" dirty="0" smtClean="0"/>
              <a:t>Kişiler </a:t>
            </a:r>
          </a:p>
          <a:p>
            <a:pPr marL="800100" indent="-457200" algn="just"/>
            <a:r>
              <a:rPr lang="tr-TR" sz="2800" dirty="0" smtClean="0"/>
              <a:t>Sınırsız Yaratıcı Kişiler </a:t>
            </a:r>
            <a:endParaRPr lang="tr-TR" sz="2800" dirty="0"/>
          </a:p>
          <a:p>
            <a:pPr algn="just">
              <a:buNone/>
            </a:pPr>
            <a:endParaRPr lang="tr-TR" sz="2800" b="1" dirty="0">
              <a:latin typeface="+mj-lt"/>
              <a:ea typeface="+mj-ea"/>
              <a:cs typeface="+mj-cs"/>
            </a:endParaRPr>
          </a:p>
        </p:txBody>
      </p:sp>
    </p:spTree>
    <p:extLst>
      <p:ext uri="{BB962C8B-B14F-4D97-AF65-F5344CB8AC3E}">
        <p14:creationId xmlns:p14="http://schemas.microsoft.com/office/powerpoint/2010/main" val="3630603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2708920"/>
            <a:ext cx="8229600" cy="1143000"/>
          </a:xfrm>
        </p:spPr>
        <p:txBody>
          <a:bodyPr>
            <a:normAutofit fontScale="90000"/>
          </a:bodyPr>
          <a:lstStyle/>
          <a:p>
            <a:r>
              <a:rPr lang="tr-TR" b="1" dirty="0" smtClean="0"/>
              <a:t>YARATICILIK</a:t>
            </a:r>
            <a:br>
              <a:rPr lang="tr-TR" b="1" dirty="0" smtClean="0"/>
            </a:br>
            <a:r>
              <a:rPr lang="tr-TR" b="1" dirty="0" smtClean="0"/>
              <a:t> NİTELİK SIRALAMA</a:t>
            </a:r>
            <a:br>
              <a:rPr lang="tr-TR" b="1" dirty="0" smtClean="0"/>
            </a:br>
            <a:r>
              <a:rPr lang="tr-TR" b="1" dirty="0" smtClean="0"/>
              <a:t>ve</a:t>
            </a:r>
            <a:br>
              <a:rPr lang="tr-TR" b="1" dirty="0" smtClean="0"/>
            </a:br>
            <a:r>
              <a:rPr lang="tr-TR" b="1" dirty="0" smtClean="0"/>
              <a:t>MORFOLOJİK SENTEZ</a:t>
            </a:r>
            <a:endParaRPr lang="tr-TR" b="1" dirty="0"/>
          </a:p>
        </p:txBody>
      </p:sp>
      <p:sp>
        <p:nvSpPr>
          <p:cNvPr id="3" name="2 İçerik Yer Tutucusu"/>
          <p:cNvSpPr>
            <a:spLocks noGrp="1"/>
          </p:cNvSpPr>
          <p:nvPr>
            <p:ph idx="1"/>
          </p:nvPr>
        </p:nvSpPr>
        <p:spPr>
          <a:xfrm>
            <a:off x="395536" y="4869160"/>
            <a:ext cx="8291264" cy="896964"/>
          </a:xfrm>
        </p:spPr>
        <p:txBody>
          <a:bodyPr>
            <a:normAutofit fontScale="92500" lnSpcReduction="20000"/>
          </a:bodyPr>
          <a:lstStyle/>
          <a:p>
            <a:pPr algn="ctr">
              <a:buNone/>
            </a:pPr>
            <a:r>
              <a:rPr lang="tr-TR" sz="1400" dirty="0" smtClean="0"/>
              <a:t>H. Nilgün TAŞKAYA ALİM</a:t>
            </a:r>
          </a:p>
          <a:p>
            <a:pPr algn="ctr">
              <a:buNone/>
            </a:pPr>
            <a:r>
              <a:rPr lang="tr-TR" sz="1400" dirty="0" smtClean="0"/>
              <a:t>Mamak Bilim ve Sanat Merkezi</a:t>
            </a:r>
          </a:p>
          <a:p>
            <a:pPr algn="ctr">
              <a:buNone/>
            </a:pPr>
            <a:r>
              <a:rPr lang="tr-TR" sz="1400" dirty="0" smtClean="0"/>
              <a:t>Evren DOĞAN</a:t>
            </a:r>
          </a:p>
          <a:p>
            <a:pPr algn="ctr">
              <a:buNone/>
            </a:pPr>
            <a:r>
              <a:rPr lang="tr-TR" sz="1400" dirty="0"/>
              <a:t>Mamak Bilim ve Sanat Merkezi</a:t>
            </a:r>
          </a:p>
          <a:p>
            <a:pPr>
              <a:buNone/>
            </a:pPr>
            <a:endParaRPr lang="tr-TR" dirty="0" smtClean="0"/>
          </a:p>
          <a:p>
            <a:pPr>
              <a:buNone/>
            </a:pPr>
            <a:endParaRPr lang="tr-TR" dirty="0" smtClean="0"/>
          </a:p>
          <a:p>
            <a:pPr>
              <a:buNone/>
            </a:pP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4460" y="1061024"/>
            <a:ext cx="8229600" cy="1143000"/>
          </a:xfrm>
        </p:spPr>
        <p:txBody>
          <a:bodyPr>
            <a:normAutofit/>
          </a:bodyPr>
          <a:lstStyle/>
          <a:p>
            <a:r>
              <a:rPr lang="tr-TR" sz="3200" b="1" dirty="0" smtClean="0"/>
              <a:t>Yaratıcılık Tipleri</a:t>
            </a:r>
            <a:endParaRPr lang="tr-TR" sz="3200" b="1" dirty="0"/>
          </a:p>
        </p:txBody>
      </p:sp>
      <p:sp>
        <p:nvSpPr>
          <p:cNvPr id="3" name="2 İçerik Yer Tutucusu"/>
          <p:cNvSpPr>
            <a:spLocks noGrp="1"/>
          </p:cNvSpPr>
          <p:nvPr>
            <p:ph idx="1"/>
          </p:nvPr>
        </p:nvSpPr>
        <p:spPr/>
        <p:txBody>
          <a:bodyPr>
            <a:normAutofit/>
          </a:bodyPr>
          <a:lstStyle/>
          <a:p>
            <a:pPr marL="800100" indent="-457200" algn="just"/>
            <a:endParaRPr lang="tr-TR" sz="2800" b="1" dirty="0" smtClean="0"/>
          </a:p>
          <a:p>
            <a:pPr marL="800100" indent="-457200" algn="just"/>
            <a:r>
              <a:rPr lang="tr-TR" sz="2800" dirty="0"/>
              <a:t>Büyük -Y Tipi </a:t>
            </a:r>
            <a:r>
              <a:rPr lang="tr-TR" sz="2800" dirty="0" smtClean="0"/>
              <a:t>Yaratıcılık</a:t>
            </a:r>
          </a:p>
          <a:p>
            <a:pPr marL="800100" indent="-457200" algn="just"/>
            <a:endParaRPr lang="tr-TR" sz="2800" dirty="0" smtClean="0"/>
          </a:p>
          <a:p>
            <a:pPr indent="0" algn="just">
              <a:buNone/>
            </a:pPr>
            <a:r>
              <a:rPr lang="tr-TR" sz="2800" dirty="0" smtClean="0"/>
              <a:t>	    Akıllı telefonlar</a:t>
            </a:r>
            <a:endParaRPr lang="tr-TR" sz="2800" dirty="0"/>
          </a:p>
          <a:p>
            <a:pPr marL="800100" indent="-457200" algn="just"/>
            <a:endParaRPr lang="tr-TR" sz="2800" dirty="0" smtClean="0"/>
          </a:p>
          <a:p>
            <a:pPr marL="800100" indent="-457200" algn="just"/>
            <a:r>
              <a:rPr lang="tr-TR" sz="2800" dirty="0" smtClean="0"/>
              <a:t>Küçük-y </a:t>
            </a:r>
            <a:r>
              <a:rPr lang="tr-TR" sz="2800" dirty="0"/>
              <a:t>Tipi </a:t>
            </a:r>
            <a:r>
              <a:rPr lang="tr-TR" sz="2800" dirty="0" smtClean="0"/>
              <a:t>Yaratıcılık</a:t>
            </a:r>
          </a:p>
          <a:p>
            <a:pPr indent="0" algn="just">
              <a:buNone/>
            </a:pPr>
            <a:endParaRPr lang="tr-TR" sz="2800" dirty="0" smtClean="0"/>
          </a:p>
          <a:p>
            <a:pPr indent="0" algn="just">
              <a:buNone/>
            </a:pPr>
            <a:r>
              <a:rPr lang="tr-TR" sz="2800" dirty="0" smtClean="0"/>
              <a:t>	    Tesisat </a:t>
            </a:r>
            <a:r>
              <a:rPr lang="tr-TR" sz="2800" dirty="0"/>
              <a:t>b</a:t>
            </a:r>
            <a:r>
              <a:rPr lang="tr-TR" sz="2800" dirty="0" smtClean="0"/>
              <a:t>oruları</a:t>
            </a:r>
            <a:endParaRPr lang="tr-TR" sz="2800" dirty="0"/>
          </a:p>
          <a:p>
            <a:pPr indent="0" algn="just">
              <a:buNone/>
            </a:pPr>
            <a:endParaRPr lang="tr-TR" sz="2800" dirty="0" smtClean="0"/>
          </a:p>
          <a:p>
            <a:pPr indent="0" algn="just">
              <a:buNone/>
            </a:pPr>
            <a:endParaRPr lang="tr-TR" sz="2800" dirty="0" smtClean="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2564904"/>
            <a:ext cx="2016224" cy="1122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996" y="4077072"/>
            <a:ext cx="1944216" cy="1314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9789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4460" y="1061024"/>
            <a:ext cx="8229600" cy="1143000"/>
          </a:xfrm>
        </p:spPr>
        <p:txBody>
          <a:bodyPr>
            <a:normAutofit/>
          </a:bodyPr>
          <a:lstStyle/>
          <a:p>
            <a:r>
              <a:rPr lang="tr-TR" sz="3200" b="1" dirty="0" smtClean="0"/>
              <a:t>Yaratıcı Düşünme Şekilleri</a:t>
            </a:r>
            <a:endParaRPr lang="tr-TR" sz="3200" b="1" dirty="0"/>
          </a:p>
        </p:txBody>
      </p:sp>
      <p:sp>
        <p:nvSpPr>
          <p:cNvPr id="3" name="2 İçerik Yer Tutucusu"/>
          <p:cNvSpPr>
            <a:spLocks noGrp="1"/>
          </p:cNvSpPr>
          <p:nvPr>
            <p:ph idx="1"/>
          </p:nvPr>
        </p:nvSpPr>
        <p:spPr/>
        <p:txBody>
          <a:bodyPr>
            <a:normAutofit/>
          </a:bodyPr>
          <a:lstStyle/>
          <a:p>
            <a:pPr indent="0" algn="just">
              <a:buNone/>
            </a:pPr>
            <a:endParaRPr lang="tr-TR" sz="2800" dirty="0" smtClean="0"/>
          </a:p>
          <a:p>
            <a:pPr indent="0" algn="just">
              <a:buNone/>
            </a:pPr>
            <a:endParaRPr lang="tr-TR" sz="2800" dirty="0"/>
          </a:p>
          <a:p>
            <a:pPr marL="685800" algn="just"/>
            <a:r>
              <a:rPr lang="tr-TR" sz="2400" dirty="0" smtClean="0"/>
              <a:t>Beyin Fırtınası </a:t>
            </a:r>
          </a:p>
          <a:p>
            <a:pPr marL="685800" algn="just"/>
            <a:r>
              <a:rPr lang="tr-TR" sz="2400" dirty="0" smtClean="0"/>
              <a:t>Tersine Beyin Fırtınası</a:t>
            </a:r>
          </a:p>
          <a:p>
            <a:pPr marL="685800" algn="just"/>
            <a:r>
              <a:rPr lang="tr-TR" sz="2400" dirty="0" smtClean="0"/>
              <a:t>Kavram Haritası</a:t>
            </a:r>
          </a:p>
          <a:p>
            <a:pPr marL="685800" algn="just"/>
            <a:r>
              <a:rPr lang="tr-TR" sz="2400" dirty="0" err="1" smtClean="0"/>
              <a:t>Scamper</a:t>
            </a:r>
            <a:r>
              <a:rPr lang="tr-TR" sz="2400" dirty="0" smtClean="0"/>
              <a:t> Tekniği</a:t>
            </a:r>
          </a:p>
          <a:p>
            <a:pPr marL="685800" algn="just"/>
            <a:r>
              <a:rPr lang="tr-TR" sz="2400" dirty="0" smtClean="0"/>
              <a:t>Nitelik Sıralama</a:t>
            </a:r>
          </a:p>
          <a:p>
            <a:pPr marL="685800" algn="just"/>
            <a:r>
              <a:rPr lang="tr-TR" sz="2400" dirty="0" smtClean="0"/>
              <a:t>Morfolojik Sentez vb.</a:t>
            </a:r>
          </a:p>
          <a:p>
            <a:pPr marL="685800" algn="just"/>
            <a:endParaRPr lang="tr-TR" sz="2400" dirty="0" smtClean="0"/>
          </a:p>
        </p:txBody>
      </p:sp>
    </p:spTree>
    <p:extLst>
      <p:ext uri="{BB962C8B-B14F-4D97-AF65-F5344CB8AC3E}">
        <p14:creationId xmlns:p14="http://schemas.microsoft.com/office/powerpoint/2010/main" val="4202702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4460" y="1061024"/>
            <a:ext cx="8229600" cy="1143000"/>
          </a:xfrm>
        </p:spPr>
        <p:txBody>
          <a:bodyPr>
            <a:normAutofit/>
          </a:bodyPr>
          <a:lstStyle/>
          <a:p>
            <a:r>
              <a:rPr lang="tr-TR" sz="3200" b="1" dirty="0" smtClean="0"/>
              <a:t>Yaratıcı Düşünme Şekilleri</a:t>
            </a:r>
            <a:endParaRPr lang="tr-TR" sz="3200" b="1" dirty="0"/>
          </a:p>
        </p:txBody>
      </p:sp>
      <p:sp>
        <p:nvSpPr>
          <p:cNvPr id="3" name="2 İçerik Yer Tutucusu"/>
          <p:cNvSpPr>
            <a:spLocks noGrp="1"/>
          </p:cNvSpPr>
          <p:nvPr>
            <p:ph idx="1"/>
          </p:nvPr>
        </p:nvSpPr>
        <p:spPr/>
        <p:txBody>
          <a:bodyPr>
            <a:normAutofit/>
          </a:bodyPr>
          <a:lstStyle/>
          <a:p>
            <a:pPr marL="800100" indent="-457200" algn="just"/>
            <a:endParaRPr lang="tr-TR" sz="2800" b="1" dirty="0" smtClean="0"/>
          </a:p>
          <a:p>
            <a:pPr indent="0" algn="just">
              <a:buNone/>
            </a:pPr>
            <a:r>
              <a:rPr lang="tr-TR" sz="2800" b="1" dirty="0" smtClean="0"/>
              <a:t>Nitelik Sıralama</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852936"/>
            <a:ext cx="3086100"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827584" y="2996952"/>
            <a:ext cx="4572000" cy="1200329"/>
          </a:xfrm>
          <a:prstGeom prst="rect">
            <a:avLst/>
          </a:prstGeom>
        </p:spPr>
        <p:txBody>
          <a:bodyPr>
            <a:spAutoFit/>
          </a:bodyPr>
          <a:lstStyle/>
          <a:p>
            <a:pPr algn="just"/>
            <a:r>
              <a:rPr lang="tr-TR" dirty="0"/>
              <a:t>Bir objenin özelliklerinin bir sütunda sıralanması ve objenin </a:t>
            </a:r>
            <a:r>
              <a:rPr lang="tr-TR" dirty="0" smtClean="0"/>
              <a:t>özelliklerine, değişiklik </a:t>
            </a:r>
            <a:r>
              <a:rPr lang="tr-TR" dirty="0"/>
              <a:t>eklemeyi ya da özellik transfer etmeyi içermektedir</a:t>
            </a:r>
            <a:r>
              <a:rPr lang="tr-TR" dirty="0" smtClean="0"/>
              <a:t>.</a:t>
            </a:r>
          </a:p>
        </p:txBody>
      </p:sp>
    </p:spTree>
    <p:extLst>
      <p:ext uri="{BB962C8B-B14F-4D97-AF65-F5344CB8AC3E}">
        <p14:creationId xmlns:p14="http://schemas.microsoft.com/office/powerpoint/2010/main" val="2690683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4460" y="1061024"/>
            <a:ext cx="8229600" cy="1143000"/>
          </a:xfrm>
        </p:spPr>
        <p:txBody>
          <a:bodyPr>
            <a:normAutofit/>
          </a:bodyPr>
          <a:lstStyle/>
          <a:p>
            <a:r>
              <a:rPr lang="tr-TR" sz="3200" b="1" dirty="0" smtClean="0"/>
              <a:t>Yaratıcı Düşünme Şekilleri</a:t>
            </a:r>
            <a:endParaRPr lang="tr-TR" sz="3200" b="1" dirty="0"/>
          </a:p>
        </p:txBody>
      </p:sp>
      <p:sp>
        <p:nvSpPr>
          <p:cNvPr id="3" name="2 İçerik Yer Tutucusu"/>
          <p:cNvSpPr>
            <a:spLocks noGrp="1"/>
          </p:cNvSpPr>
          <p:nvPr>
            <p:ph idx="1"/>
          </p:nvPr>
        </p:nvSpPr>
        <p:spPr/>
        <p:txBody>
          <a:bodyPr>
            <a:normAutofit/>
          </a:bodyPr>
          <a:lstStyle/>
          <a:p>
            <a:pPr marL="800100" indent="-457200" algn="just"/>
            <a:endParaRPr lang="tr-TR" sz="2800" b="1" dirty="0" smtClean="0"/>
          </a:p>
          <a:p>
            <a:pPr indent="0" algn="just">
              <a:buNone/>
            </a:pPr>
            <a:r>
              <a:rPr lang="tr-TR" sz="2800" b="1" dirty="0" smtClean="0"/>
              <a:t>Nitelik Sıralama</a:t>
            </a:r>
          </a:p>
        </p:txBody>
      </p:sp>
      <p:sp>
        <p:nvSpPr>
          <p:cNvPr id="5" name="Dikdörtgen 4"/>
          <p:cNvSpPr/>
          <p:nvPr/>
        </p:nvSpPr>
        <p:spPr>
          <a:xfrm>
            <a:off x="899592" y="2924944"/>
            <a:ext cx="6408712" cy="2308324"/>
          </a:xfrm>
          <a:prstGeom prst="rect">
            <a:avLst/>
          </a:prstGeom>
        </p:spPr>
        <p:txBody>
          <a:bodyPr wrap="square">
            <a:spAutoFit/>
          </a:bodyPr>
          <a:lstStyle/>
          <a:p>
            <a:r>
              <a:rPr lang="tr-TR" sz="2400" dirty="0"/>
              <a:t>Objelerin nitelikleri </a:t>
            </a:r>
            <a:r>
              <a:rPr lang="tr-TR" sz="2400" dirty="0" smtClean="0"/>
              <a:t>;</a:t>
            </a:r>
          </a:p>
          <a:p>
            <a:pPr marL="285750" indent="-285750">
              <a:buFont typeface="Arial" panose="020B0604020202020204" pitchFamily="34" charset="0"/>
              <a:buChar char="•"/>
            </a:pPr>
            <a:r>
              <a:rPr lang="tr-TR" sz="2400" dirty="0" smtClean="0"/>
              <a:t>Fiziksel nitelikler</a:t>
            </a:r>
          </a:p>
          <a:p>
            <a:pPr marL="285750" indent="-285750">
              <a:buFont typeface="Arial" panose="020B0604020202020204" pitchFamily="34" charset="0"/>
              <a:buChar char="•"/>
            </a:pPr>
            <a:r>
              <a:rPr lang="tr-TR" sz="2400" dirty="0" smtClean="0"/>
              <a:t>Sosyal nitelikler</a:t>
            </a:r>
          </a:p>
          <a:p>
            <a:pPr marL="285750" indent="-285750">
              <a:buFont typeface="Arial" panose="020B0604020202020204" pitchFamily="34" charset="0"/>
              <a:buChar char="•"/>
            </a:pPr>
            <a:r>
              <a:rPr lang="tr-TR" sz="2400" dirty="0" err="1" smtClean="0"/>
              <a:t>İşlemsel</a:t>
            </a:r>
            <a:r>
              <a:rPr lang="tr-TR" sz="2400" dirty="0" smtClean="0"/>
              <a:t> nitelikler</a:t>
            </a:r>
          </a:p>
          <a:p>
            <a:pPr marL="285750" indent="-285750">
              <a:buFont typeface="Arial" panose="020B0604020202020204" pitchFamily="34" charset="0"/>
              <a:buChar char="•"/>
            </a:pPr>
            <a:r>
              <a:rPr lang="tr-TR" sz="2400" dirty="0" smtClean="0"/>
              <a:t>Psikolojik nitelikler</a:t>
            </a:r>
          </a:p>
          <a:p>
            <a:pPr marL="285750" indent="-285750">
              <a:buFont typeface="Arial" panose="020B0604020202020204" pitchFamily="34" charset="0"/>
              <a:buChar char="•"/>
            </a:pPr>
            <a:r>
              <a:rPr lang="tr-TR" sz="2400" dirty="0" smtClean="0"/>
              <a:t>Ekonomik nitelikler</a:t>
            </a:r>
            <a:endParaRPr lang="tr-TR" sz="2400" dirty="0"/>
          </a:p>
        </p:txBody>
      </p:sp>
    </p:spTree>
    <p:extLst>
      <p:ext uri="{BB962C8B-B14F-4D97-AF65-F5344CB8AC3E}">
        <p14:creationId xmlns:p14="http://schemas.microsoft.com/office/powerpoint/2010/main" val="2165843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4460" y="1061024"/>
            <a:ext cx="8229600" cy="1143000"/>
          </a:xfrm>
        </p:spPr>
        <p:txBody>
          <a:bodyPr>
            <a:normAutofit/>
          </a:bodyPr>
          <a:lstStyle/>
          <a:p>
            <a:r>
              <a:rPr lang="tr-TR" sz="3200" b="1" dirty="0" smtClean="0"/>
              <a:t>Yaratıcı Düşünme Şekilleri</a:t>
            </a:r>
            <a:endParaRPr lang="tr-TR" sz="3200" b="1" dirty="0"/>
          </a:p>
        </p:txBody>
      </p:sp>
      <p:sp>
        <p:nvSpPr>
          <p:cNvPr id="3" name="2 İçerik Yer Tutucusu"/>
          <p:cNvSpPr>
            <a:spLocks noGrp="1"/>
          </p:cNvSpPr>
          <p:nvPr>
            <p:ph idx="1"/>
          </p:nvPr>
        </p:nvSpPr>
        <p:spPr/>
        <p:txBody>
          <a:bodyPr>
            <a:normAutofit/>
          </a:bodyPr>
          <a:lstStyle/>
          <a:p>
            <a:pPr marL="800100" indent="-457200" algn="just"/>
            <a:endParaRPr lang="tr-TR" sz="2800" b="1" dirty="0" smtClean="0"/>
          </a:p>
          <a:p>
            <a:pPr indent="0" algn="just">
              <a:buNone/>
            </a:pPr>
            <a:r>
              <a:rPr lang="tr-TR" sz="2800" b="1" dirty="0" smtClean="0"/>
              <a:t>Nitelik Sıralama</a:t>
            </a:r>
          </a:p>
        </p:txBody>
      </p:sp>
      <p:sp>
        <p:nvSpPr>
          <p:cNvPr id="5" name="Dikdörtgen 4"/>
          <p:cNvSpPr/>
          <p:nvPr/>
        </p:nvSpPr>
        <p:spPr>
          <a:xfrm>
            <a:off x="899592" y="2924944"/>
            <a:ext cx="6408712" cy="1938992"/>
          </a:xfrm>
          <a:prstGeom prst="rect">
            <a:avLst/>
          </a:prstGeom>
        </p:spPr>
        <p:txBody>
          <a:bodyPr wrap="square">
            <a:spAutoFit/>
          </a:bodyPr>
          <a:lstStyle/>
          <a:p>
            <a:r>
              <a:rPr lang="tr-TR" sz="2400" dirty="0"/>
              <a:t>“Bu tekniğin izlediği prosedürde ürünün belirli niteliklerinin listelenmesi gerekir ve daha sonra her niteliği geliştirmeye yönelik bazı değişiklikler eklenebilir ya da bir objeden diğerine nitelik transferi önerilebilir”. </a:t>
            </a:r>
          </a:p>
        </p:txBody>
      </p:sp>
    </p:spTree>
    <p:extLst>
      <p:ext uri="{BB962C8B-B14F-4D97-AF65-F5344CB8AC3E}">
        <p14:creationId xmlns:p14="http://schemas.microsoft.com/office/powerpoint/2010/main" val="1632087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4460" y="1061024"/>
            <a:ext cx="8229600" cy="1143000"/>
          </a:xfrm>
        </p:spPr>
        <p:txBody>
          <a:bodyPr>
            <a:normAutofit/>
          </a:bodyPr>
          <a:lstStyle/>
          <a:p>
            <a:r>
              <a:rPr lang="tr-TR" sz="3200" b="1" dirty="0" smtClean="0"/>
              <a:t>Yaratıcı Düşünme Şekilleri</a:t>
            </a:r>
            <a:endParaRPr lang="tr-TR" sz="3200" b="1" dirty="0"/>
          </a:p>
        </p:txBody>
      </p:sp>
      <p:sp>
        <p:nvSpPr>
          <p:cNvPr id="3" name="2 İçerik Yer Tutucusu"/>
          <p:cNvSpPr>
            <a:spLocks noGrp="1"/>
          </p:cNvSpPr>
          <p:nvPr>
            <p:ph idx="1"/>
          </p:nvPr>
        </p:nvSpPr>
        <p:spPr/>
        <p:txBody>
          <a:bodyPr>
            <a:normAutofit/>
          </a:bodyPr>
          <a:lstStyle/>
          <a:p>
            <a:pPr marL="800100" indent="-457200" algn="just"/>
            <a:endParaRPr lang="tr-TR" sz="2800" b="1" dirty="0" smtClean="0"/>
          </a:p>
          <a:p>
            <a:pPr indent="0" algn="just">
              <a:buNone/>
            </a:pPr>
            <a:r>
              <a:rPr lang="tr-TR" sz="2800" b="1" dirty="0" smtClean="0"/>
              <a:t>Nitelik Sıralama</a:t>
            </a:r>
          </a:p>
        </p:txBody>
      </p:sp>
      <p:sp>
        <p:nvSpPr>
          <p:cNvPr id="5" name="Dikdörtgen 4"/>
          <p:cNvSpPr/>
          <p:nvPr/>
        </p:nvSpPr>
        <p:spPr>
          <a:xfrm>
            <a:off x="899592" y="2636912"/>
            <a:ext cx="6408712" cy="3416320"/>
          </a:xfrm>
          <a:prstGeom prst="rect">
            <a:avLst/>
          </a:prstGeom>
        </p:spPr>
        <p:txBody>
          <a:bodyPr wrap="square">
            <a:spAutoFit/>
          </a:bodyPr>
          <a:lstStyle/>
          <a:p>
            <a:r>
              <a:rPr lang="tr-TR" sz="2400" dirty="0" smtClean="0"/>
              <a:t>Sıradan </a:t>
            </a:r>
            <a:r>
              <a:rPr lang="tr-TR" sz="2400" dirty="0"/>
              <a:t>bir tebeşirin kullanım alanlarının geliştirilmesi için ne yapılabilir? </a:t>
            </a:r>
            <a:endParaRPr lang="tr-TR" sz="2400" dirty="0" smtClean="0"/>
          </a:p>
          <a:p>
            <a:pPr marL="342900" indent="-342900">
              <a:buFont typeface="Arial" panose="020B0604020202020204" pitchFamily="34" charset="0"/>
              <a:buChar char="•"/>
            </a:pPr>
            <a:r>
              <a:rPr lang="tr-TR" sz="2400" dirty="0" smtClean="0"/>
              <a:t>Objenin </a:t>
            </a:r>
            <a:r>
              <a:rPr lang="tr-TR" sz="2400" dirty="0"/>
              <a:t>önemli nitelikleri listelenmelidir. Örneğin; şekil, ebat, renk, sertlik ve diğer özellikler</a:t>
            </a:r>
            <a:r>
              <a:rPr lang="tr-TR" sz="2400" dirty="0" smtClean="0"/>
              <a:t>.</a:t>
            </a:r>
          </a:p>
          <a:p>
            <a:pPr marL="342900" indent="-342900">
              <a:buFont typeface="Arial" panose="020B0604020202020204" pitchFamily="34" charset="0"/>
              <a:buChar char="•"/>
            </a:pPr>
            <a:r>
              <a:rPr lang="tr-TR" sz="2400" dirty="0" smtClean="0"/>
              <a:t>Niteliklerin </a:t>
            </a:r>
            <a:r>
              <a:rPr lang="tr-TR" sz="2400" dirty="0"/>
              <a:t>nasıl değiştirilebileceği düşünülmelidir. Örneğin; beyaz tebeşirden farklı olarak renkli tebeşir kullanımı ya da daha büyük ebattaki tebeşirler gibi. </a:t>
            </a:r>
          </a:p>
        </p:txBody>
      </p:sp>
    </p:spTree>
    <p:extLst>
      <p:ext uri="{BB962C8B-B14F-4D97-AF65-F5344CB8AC3E}">
        <p14:creationId xmlns:p14="http://schemas.microsoft.com/office/powerpoint/2010/main" val="2054752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4460" y="1061024"/>
            <a:ext cx="8229600" cy="1143000"/>
          </a:xfrm>
        </p:spPr>
        <p:txBody>
          <a:bodyPr>
            <a:normAutofit/>
          </a:bodyPr>
          <a:lstStyle/>
          <a:p>
            <a:r>
              <a:rPr lang="tr-TR" sz="3200" b="1" dirty="0" smtClean="0"/>
              <a:t>Yaratıcı Düşünme Şekilleri</a:t>
            </a:r>
            <a:endParaRPr lang="tr-TR" sz="3200" b="1" dirty="0"/>
          </a:p>
        </p:txBody>
      </p:sp>
      <p:sp>
        <p:nvSpPr>
          <p:cNvPr id="3" name="2 İçerik Yer Tutucusu"/>
          <p:cNvSpPr>
            <a:spLocks noGrp="1"/>
          </p:cNvSpPr>
          <p:nvPr>
            <p:ph idx="1"/>
          </p:nvPr>
        </p:nvSpPr>
        <p:spPr/>
        <p:txBody>
          <a:bodyPr>
            <a:normAutofit/>
          </a:bodyPr>
          <a:lstStyle/>
          <a:p>
            <a:pPr marL="800100" indent="-457200" algn="just"/>
            <a:endParaRPr lang="tr-TR" sz="2800" b="1" dirty="0" smtClean="0"/>
          </a:p>
          <a:p>
            <a:pPr indent="0" algn="just">
              <a:buNone/>
            </a:pPr>
            <a:r>
              <a:rPr lang="tr-TR" sz="2800" b="1" dirty="0" smtClean="0"/>
              <a:t>Nitelik Sıralama</a:t>
            </a:r>
          </a:p>
        </p:txBody>
      </p:sp>
      <p:pic>
        <p:nvPicPr>
          <p:cNvPr id="6" name="Resim 5"/>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564904"/>
            <a:ext cx="5730875" cy="3615055"/>
          </a:xfrm>
          <a:prstGeom prst="rect">
            <a:avLst/>
          </a:prstGeom>
          <a:noFill/>
          <a:ln>
            <a:noFill/>
          </a:ln>
        </p:spPr>
      </p:pic>
    </p:spTree>
    <p:extLst>
      <p:ext uri="{BB962C8B-B14F-4D97-AF65-F5344CB8AC3E}">
        <p14:creationId xmlns:p14="http://schemas.microsoft.com/office/powerpoint/2010/main" val="2471115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4460" y="1061024"/>
            <a:ext cx="8229600" cy="1143000"/>
          </a:xfrm>
        </p:spPr>
        <p:txBody>
          <a:bodyPr>
            <a:normAutofit/>
          </a:bodyPr>
          <a:lstStyle/>
          <a:p>
            <a:r>
              <a:rPr lang="tr-TR" sz="3200" b="1" dirty="0" smtClean="0"/>
              <a:t>Yaratıcı Düşünme Şekilleri</a:t>
            </a:r>
            <a:endParaRPr lang="tr-TR" sz="3200" b="1" dirty="0"/>
          </a:p>
        </p:txBody>
      </p:sp>
      <p:sp>
        <p:nvSpPr>
          <p:cNvPr id="3" name="2 İçerik Yer Tutucusu"/>
          <p:cNvSpPr>
            <a:spLocks noGrp="1"/>
          </p:cNvSpPr>
          <p:nvPr>
            <p:ph idx="1"/>
          </p:nvPr>
        </p:nvSpPr>
        <p:spPr/>
        <p:txBody>
          <a:bodyPr>
            <a:normAutofit/>
          </a:bodyPr>
          <a:lstStyle/>
          <a:p>
            <a:pPr marL="800100" indent="-457200" algn="just"/>
            <a:endParaRPr lang="tr-TR" sz="2800" b="1" dirty="0" smtClean="0"/>
          </a:p>
          <a:p>
            <a:pPr indent="0" algn="just">
              <a:buNone/>
            </a:pPr>
            <a:r>
              <a:rPr lang="tr-TR" sz="2800" b="1" dirty="0" smtClean="0"/>
              <a:t>Nitelik Sıralama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2564904"/>
            <a:ext cx="8067675"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797468"/>
            <a:ext cx="1980629" cy="767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9384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4460" y="1061024"/>
            <a:ext cx="8229600" cy="1143000"/>
          </a:xfrm>
        </p:spPr>
        <p:txBody>
          <a:bodyPr>
            <a:normAutofit/>
          </a:bodyPr>
          <a:lstStyle/>
          <a:p>
            <a:r>
              <a:rPr lang="tr-TR" sz="3200" b="1" dirty="0" smtClean="0"/>
              <a:t>Yaratıcı Düşünme Şekilleri</a:t>
            </a:r>
            <a:endParaRPr lang="tr-TR" sz="3200" b="1" dirty="0"/>
          </a:p>
        </p:txBody>
      </p:sp>
      <p:sp>
        <p:nvSpPr>
          <p:cNvPr id="3" name="2 İçerik Yer Tutucusu"/>
          <p:cNvSpPr>
            <a:spLocks noGrp="1"/>
          </p:cNvSpPr>
          <p:nvPr>
            <p:ph idx="1"/>
          </p:nvPr>
        </p:nvSpPr>
        <p:spPr/>
        <p:txBody>
          <a:bodyPr>
            <a:normAutofit/>
          </a:bodyPr>
          <a:lstStyle/>
          <a:p>
            <a:pPr marL="800100" indent="-457200" algn="just"/>
            <a:endParaRPr lang="tr-TR" sz="2800" b="1" dirty="0" smtClean="0"/>
          </a:p>
          <a:p>
            <a:pPr indent="0" algn="just">
              <a:buNone/>
            </a:pPr>
            <a:r>
              <a:rPr lang="tr-TR" sz="2800" b="1" dirty="0" smtClean="0"/>
              <a:t>Morfolojik Sentez</a:t>
            </a:r>
          </a:p>
        </p:txBody>
      </p:sp>
      <p:sp>
        <p:nvSpPr>
          <p:cNvPr id="4" name="Dikdörtgen 3"/>
          <p:cNvSpPr/>
          <p:nvPr/>
        </p:nvSpPr>
        <p:spPr>
          <a:xfrm>
            <a:off x="827584" y="3212976"/>
            <a:ext cx="7776864" cy="1569660"/>
          </a:xfrm>
          <a:prstGeom prst="rect">
            <a:avLst/>
          </a:prstGeom>
        </p:spPr>
        <p:txBody>
          <a:bodyPr wrap="square">
            <a:spAutoFit/>
          </a:bodyPr>
          <a:lstStyle/>
          <a:p>
            <a:pPr algn="just"/>
            <a:r>
              <a:rPr lang="tr-TR" sz="2400" dirty="0" smtClean="0"/>
              <a:t>Listelenen </a:t>
            </a:r>
            <a:r>
              <a:rPr lang="tr-TR" sz="2400" dirty="0"/>
              <a:t>özellik kategorisi iki ile sınırlıdır. Örneğin hayvanların başları ve gövdelerinin özellikleri gibi. Burada bir eksende baş özellikleri, diğerinde gövde özellikleri olan bir </a:t>
            </a:r>
            <a:r>
              <a:rPr lang="tr-TR" sz="2400" dirty="0" err="1"/>
              <a:t>grid</a:t>
            </a:r>
            <a:r>
              <a:rPr lang="tr-TR" sz="2400" dirty="0"/>
              <a:t> oluşturulması söz </a:t>
            </a:r>
            <a:r>
              <a:rPr lang="tr-TR" sz="2400" dirty="0" smtClean="0"/>
              <a:t>konusudur.</a:t>
            </a:r>
            <a:endParaRPr lang="tr-TR" sz="2400" dirty="0"/>
          </a:p>
        </p:txBody>
      </p:sp>
    </p:spTree>
    <p:extLst>
      <p:ext uri="{BB962C8B-B14F-4D97-AF65-F5344CB8AC3E}">
        <p14:creationId xmlns:p14="http://schemas.microsoft.com/office/powerpoint/2010/main" val="3388936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4460" y="1061024"/>
            <a:ext cx="8229600" cy="1143000"/>
          </a:xfrm>
        </p:spPr>
        <p:txBody>
          <a:bodyPr>
            <a:normAutofit/>
          </a:bodyPr>
          <a:lstStyle/>
          <a:p>
            <a:r>
              <a:rPr lang="tr-TR" sz="3200" b="1" dirty="0" smtClean="0"/>
              <a:t>Yaratıcı Düşünme Şekilleri</a:t>
            </a:r>
            <a:endParaRPr lang="tr-TR" sz="3200" b="1" dirty="0"/>
          </a:p>
        </p:txBody>
      </p:sp>
      <p:sp>
        <p:nvSpPr>
          <p:cNvPr id="3" name="2 İçerik Yer Tutucusu"/>
          <p:cNvSpPr>
            <a:spLocks noGrp="1"/>
          </p:cNvSpPr>
          <p:nvPr>
            <p:ph idx="1"/>
          </p:nvPr>
        </p:nvSpPr>
        <p:spPr/>
        <p:txBody>
          <a:bodyPr>
            <a:normAutofit/>
          </a:bodyPr>
          <a:lstStyle/>
          <a:p>
            <a:pPr marL="800100" indent="-457200" algn="just"/>
            <a:endParaRPr lang="tr-TR" sz="2800" b="1" dirty="0" smtClean="0"/>
          </a:p>
          <a:p>
            <a:pPr indent="0" algn="just">
              <a:buNone/>
            </a:pPr>
            <a:r>
              <a:rPr lang="tr-TR" sz="2800" b="1" dirty="0" smtClean="0"/>
              <a:t>Morfolojik Sentez</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996952"/>
            <a:ext cx="7585850" cy="2403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4664"/>
            <a:ext cx="149542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0273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1772817"/>
            <a:ext cx="8157592" cy="3816424"/>
          </a:xfrm>
        </p:spPr>
        <p:txBody>
          <a:bodyPr>
            <a:noAutofit/>
          </a:bodyPr>
          <a:lstStyle/>
          <a:p>
            <a:pPr indent="0" algn="just">
              <a:buNone/>
            </a:pPr>
            <a:r>
              <a:rPr lang="tr-TR" sz="2600" dirty="0"/>
              <a:t>“Sivri bir sopa ile bir ırmakta balık yakalamaya çalışan ancak her defasında başarısız olan açlık mücadelesi içindeki bir mağara adamı hayal edin. Irmak balık kaynıyor ancak mağara adamı aile bireylerini doyuracak balık yakalayamıyor. Mağaraya geri dönen adam mağara içindeki bir örümcek ağına takılıp kalmış sineklere gözü ilişir ve “Aha!” diye bağırır. Adam düşünmeye başlar: “Örümcekler, ağlar ve avlar! Ne akıllıca! Balıklar, ağlar ve avlar</a:t>
            </a:r>
            <a:r>
              <a:rPr lang="tr-TR" sz="2600" dirty="0" smtClean="0"/>
              <a:t>!”</a:t>
            </a:r>
          </a:p>
        </p:txBody>
      </p:sp>
    </p:spTree>
    <p:extLst>
      <p:ext uri="{BB962C8B-B14F-4D97-AF65-F5344CB8AC3E}">
        <p14:creationId xmlns:p14="http://schemas.microsoft.com/office/powerpoint/2010/main" val="2484028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4460" y="1061024"/>
            <a:ext cx="8229600" cy="1143000"/>
          </a:xfrm>
        </p:spPr>
        <p:txBody>
          <a:bodyPr>
            <a:normAutofit/>
          </a:bodyPr>
          <a:lstStyle/>
          <a:p>
            <a:r>
              <a:rPr lang="tr-TR" sz="3200" b="1" dirty="0" smtClean="0"/>
              <a:t>Yaratıcı Düşünme Şekilleri</a:t>
            </a:r>
            <a:endParaRPr lang="tr-TR" sz="3200" b="1" dirty="0"/>
          </a:p>
        </p:txBody>
      </p:sp>
      <p:sp>
        <p:nvSpPr>
          <p:cNvPr id="3" name="2 İçerik Yer Tutucusu"/>
          <p:cNvSpPr>
            <a:spLocks noGrp="1"/>
          </p:cNvSpPr>
          <p:nvPr>
            <p:ph idx="1"/>
          </p:nvPr>
        </p:nvSpPr>
        <p:spPr/>
        <p:txBody>
          <a:bodyPr>
            <a:normAutofit/>
          </a:bodyPr>
          <a:lstStyle/>
          <a:p>
            <a:pPr marL="800100" indent="-457200" algn="just"/>
            <a:endParaRPr lang="tr-TR" sz="2800" b="1" dirty="0" smtClean="0"/>
          </a:p>
          <a:p>
            <a:pPr indent="0" algn="just">
              <a:buNone/>
            </a:pPr>
            <a:r>
              <a:rPr lang="tr-TR" sz="2800" b="1" dirty="0" smtClean="0"/>
              <a:t>Morfolojik Sentez</a:t>
            </a:r>
          </a:p>
          <a:p>
            <a:pPr marL="800100" indent="-457200" algn="just"/>
            <a:r>
              <a:rPr lang="tr-TR" sz="2400" dirty="0" smtClean="0"/>
              <a:t>Yiyeceklerin </a:t>
            </a:r>
            <a:r>
              <a:rPr lang="tr-TR" sz="2400" dirty="0"/>
              <a:t>yeni karışımlarının belirlenmesinde, yeni pasta tasarımlarının yapılmasında </a:t>
            </a:r>
            <a:endParaRPr lang="tr-TR" sz="2400" dirty="0" smtClean="0"/>
          </a:p>
          <a:p>
            <a:pPr marL="800100" indent="-457200" algn="just"/>
            <a:endParaRPr lang="tr-TR" sz="2400" dirty="0" smtClean="0"/>
          </a:p>
          <a:p>
            <a:pPr marL="800100" indent="-457200" algn="just"/>
            <a:r>
              <a:rPr lang="tr-TR" sz="2400" dirty="0"/>
              <a:t>F</a:t>
            </a:r>
            <a:r>
              <a:rPr lang="tr-TR" sz="2400" dirty="0" smtClean="0"/>
              <a:t>en </a:t>
            </a:r>
            <a:r>
              <a:rPr lang="tr-TR" sz="2400" dirty="0"/>
              <a:t>bilimlerinde farklı kimyasalların karışımı, </a:t>
            </a:r>
            <a:endParaRPr lang="tr-TR" sz="2400" dirty="0" smtClean="0"/>
          </a:p>
          <a:p>
            <a:pPr marL="800100" indent="-457200" algn="just"/>
            <a:endParaRPr lang="tr-TR" sz="2400" dirty="0" smtClean="0"/>
          </a:p>
          <a:p>
            <a:pPr marL="800100" indent="-457200" algn="just"/>
            <a:r>
              <a:rPr lang="tr-TR" sz="2400" dirty="0"/>
              <a:t>M</a:t>
            </a:r>
            <a:r>
              <a:rPr lang="tr-TR" sz="2400" dirty="0" smtClean="0"/>
              <a:t>atematikte </a:t>
            </a:r>
            <a:r>
              <a:rPr lang="tr-TR" sz="2400" dirty="0"/>
              <a:t>farklı geometrik şekillerden daha kompleks şekillerin </a:t>
            </a:r>
            <a:r>
              <a:rPr lang="tr-TR" sz="2400" dirty="0" err="1"/>
              <a:t>eldesi</a:t>
            </a:r>
            <a:r>
              <a:rPr lang="tr-TR" sz="2400" dirty="0"/>
              <a:t> için kullanılabilir</a:t>
            </a:r>
            <a:r>
              <a:rPr lang="tr-TR" sz="2400" dirty="0" smtClean="0"/>
              <a:t>. </a:t>
            </a:r>
            <a:endParaRPr lang="tr-TR" sz="2400" b="1"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3048704"/>
            <a:ext cx="1334070" cy="850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3977" y="4060179"/>
            <a:ext cx="1806617" cy="755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468" y="5139238"/>
            <a:ext cx="1035499" cy="953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5078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4460" y="1061024"/>
            <a:ext cx="8229600" cy="1143000"/>
          </a:xfrm>
        </p:spPr>
        <p:txBody>
          <a:bodyPr>
            <a:normAutofit/>
          </a:bodyPr>
          <a:lstStyle/>
          <a:p>
            <a:r>
              <a:rPr lang="tr-TR" sz="3200" b="1" dirty="0" smtClean="0"/>
              <a:t>Yaratıcı Düşünme Şekilleri</a:t>
            </a:r>
            <a:endParaRPr lang="tr-TR" sz="3200" b="1" dirty="0"/>
          </a:p>
        </p:txBody>
      </p:sp>
      <p:sp>
        <p:nvSpPr>
          <p:cNvPr id="3" name="2 İçerik Yer Tutucusu"/>
          <p:cNvSpPr>
            <a:spLocks noGrp="1"/>
          </p:cNvSpPr>
          <p:nvPr>
            <p:ph idx="1"/>
          </p:nvPr>
        </p:nvSpPr>
        <p:spPr/>
        <p:txBody>
          <a:bodyPr>
            <a:normAutofit/>
          </a:bodyPr>
          <a:lstStyle/>
          <a:p>
            <a:pPr marL="800100" indent="-457200" algn="just"/>
            <a:endParaRPr lang="tr-TR" sz="2800" b="1" dirty="0" smtClean="0"/>
          </a:p>
          <a:p>
            <a:pPr indent="0" algn="just">
              <a:buNone/>
            </a:pPr>
            <a:r>
              <a:rPr lang="tr-TR" sz="2800" b="1" dirty="0" smtClean="0"/>
              <a:t>Morfolojik Sentez </a:t>
            </a:r>
            <a:r>
              <a:rPr lang="tr-TR" sz="2400" dirty="0" smtClean="0"/>
              <a:t> </a:t>
            </a:r>
            <a:endParaRPr lang="tr-TR" sz="2400" b="1" dirty="0" smtClean="0"/>
          </a:p>
        </p:txBody>
      </p:sp>
      <p:sp>
        <p:nvSpPr>
          <p:cNvPr id="4" name="Dikdörtgen 3"/>
          <p:cNvSpPr/>
          <p:nvPr/>
        </p:nvSpPr>
        <p:spPr>
          <a:xfrm>
            <a:off x="611560" y="2852936"/>
            <a:ext cx="7632848" cy="2308324"/>
          </a:xfrm>
          <a:prstGeom prst="rect">
            <a:avLst/>
          </a:prstGeom>
        </p:spPr>
        <p:txBody>
          <a:bodyPr wrap="square">
            <a:spAutoFit/>
          </a:bodyPr>
          <a:lstStyle/>
          <a:p>
            <a:pPr algn="just"/>
            <a:r>
              <a:rPr lang="tr-TR" sz="2400" dirty="0"/>
              <a:t>F</a:t>
            </a:r>
            <a:r>
              <a:rPr lang="tr-TR" sz="2400" dirty="0" smtClean="0"/>
              <a:t>arklı </a:t>
            </a:r>
            <a:r>
              <a:rPr lang="tr-TR" sz="2400" dirty="0"/>
              <a:t>olan nesnelerin, düşüncelerin ya da imgelerin öğeleri (boyut, işlev, renk vb.) arasında transferler yapılarak ya da bu öğeler birleştirilerek (kombinasyon) bambaşka yeni bir ürün elde edilmektedir. </a:t>
            </a:r>
            <a:r>
              <a:rPr lang="tr-TR" sz="2400" dirty="0" smtClean="0"/>
              <a:t>Morfolojik </a:t>
            </a:r>
            <a:r>
              <a:rPr lang="tr-TR" sz="2400" dirty="0"/>
              <a:t>sentez tekniğinin kullanımı yapısal değişimleri ve yenilikleri de beraberinde </a:t>
            </a:r>
            <a:r>
              <a:rPr lang="tr-TR" sz="2400" dirty="0" smtClean="0"/>
              <a:t>getirmektedir.</a:t>
            </a:r>
            <a:endParaRPr lang="tr-TR"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836712"/>
            <a:ext cx="1695450" cy="1700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3387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4460" y="1061024"/>
            <a:ext cx="8229600" cy="1143000"/>
          </a:xfrm>
        </p:spPr>
        <p:txBody>
          <a:bodyPr>
            <a:normAutofit/>
          </a:bodyPr>
          <a:lstStyle/>
          <a:p>
            <a:r>
              <a:rPr lang="tr-TR" sz="3200" b="1" dirty="0" smtClean="0"/>
              <a:t>Yaratıcı Düşünme Şekilleri</a:t>
            </a:r>
            <a:endParaRPr lang="tr-TR" sz="3200" b="1" dirty="0"/>
          </a:p>
        </p:txBody>
      </p:sp>
      <p:sp>
        <p:nvSpPr>
          <p:cNvPr id="3" name="2 İçerik Yer Tutucusu"/>
          <p:cNvSpPr>
            <a:spLocks noGrp="1"/>
          </p:cNvSpPr>
          <p:nvPr>
            <p:ph idx="1"/>
          </p:nvPr>
        </p:nvSpPr>
        <p:spPr/>
        <p:txBody>
          <a:bodyPr>
            <a:normAutofit/>
          </a:bodyPr>
          <a:lstStyle/>
          <a:p>
            <a:pPr marL="800100" indent="-457200" algn="just"/>
            <a:endParaRPr lang="tr-TR" sz="2800" b="1" dirty="0" smtClean="0"/>
          </a:p>
          <a:p>
            <a:pPr indent="0" algn="just">
              <a:buNone/>
            </a:pPr>
            <a:r>
              <a:rPr lang="tr-TR" sz="2800" b="1" dirty="0" smtClean="0"/>
              <a:t>Morfolojik Sentez </a:t>
            </a:r>
            <a:r>
              <a:rPr lang="tr-TR" sz="2400" dirty="0" smtClean="0"/>
              <a:t> </a:t>
            </a:r>
            <a:endParaRPr lang="tr-TR" sz="2400" b="1" dirty="0" smtClean="0"/>
          </a:p>
        </p:txBody>
      </p:sp>
      <p:pic>
        <p:nvPicPr>
          <p:cNvPr id="6" name="Resim 5"/>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636912"/>
            <a:ext cx="6552728" cy="3126105"/>
          </a:xfrm>
          <a:prstGeom prst="rect">
            <a:avLst/>
          </a:prstGeom>
          <a:noFill/>
          <a:ln>
            <a:no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21336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2197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62500" lnSpcReduction="20000"/>
          </a:bodyPr>
          <a:lstStyle/>
          <a:p>
            <a:pPr indent="0" algn="just">
              <a:buNone/>
            </a:pPr>
            <a:r>
              <a:rPr lang="tr-TR" sz="3800" b="1" dirty="0" smtClean="0"/>
              <a:t>Kaynaklar</a:t>
            </a:r>
          </a:p>
          <a:p>
            <a:r>
              <a:rPr lang="tr-TR" sz="2800" dirty="0"/>
              <a:t>Koray (2004). Altı Düşünme Şapkası ve Nitelik Sıralama Tekniklerinin Fen Derslerinde Uygulanmasına Yönelik Öğrenci Görüşleri.  Kuram ve Uygulamada Eğitim Yönetimi, 379-400.</a:t>
            </a:r>
          </a:p>
          <a:p>
            <a:r>
              <a:rPr lang="tr-TR" sz="2800" dirty="0" err="1"/>
              <a:t>Kaufman</a:t>
            </a:r>
            <a:r>
              <a:rPr lang="tr-TR" sz="2800" dirty="0"/>
              <a:t>, J. C., and </a:t>
            </a:r>
            <a:r>
              <a:rPr lang="tr-TR" sz="2800" dirty="0" err="1"/>
              <a:t>Beghetto</a:t>
            </a:r>
            <a:r>
              <a:rPr lang="tr-TR" sz="2800" dirty="0"/>
              <a:t>, R. A. (2010). Beyond </a:t>
            </a:r>
            <a:r>
              <a:rPr lang="tr-TR" sz="2800" dirty="0" err="1"/>
              <a:t>big</a:t>
            </a:r>
            <a:r>
              <a:rPr lang="tr-TR" sz="2800" dirty="0"/>
              <a:t> and </a:t>
            </a:r>
            <a:r>
              <a:rPr lang="tr-TR" sz="2800" dirty="0" err="1"/>
              <a:t>little</a:t>
            </a:r>
            <a:r>
              <a:rPr lang="tr-TR" sz="2800" dirty="0"/>
              <a:t>: The </a:t>
            </a:r>
            <a:r>
              <a:rPr lang="tr-TR" sz="2800" dirty="0" err="1"/>
              <a:t>four</a:t>
            </a:r>
            <a:r>
              <a:rPr lang="tr-TR" sz="2800" dirty="0"/>
              <a:t> c model of </a:t>
            </a:r>
            <a:r>
              <a:rPr lang="tr-TR" sz="2800" dirty="0" err="1"/>
              <a:t>creativity</a:t>
            </a:r>
            <a:r>
              <a:rPr lang="tr-TR" sz="2800" dirty="0"/>
              <a:t>. </a:t>
            </a:r>
            <a:r>
              <a:rPr lang="tr-TR" sz="2800" dirty="0" err="1"/>
              <a:t>Review</a:t>
            </a:r>
            <a:r>
              <a:rPr lang="tr-TR" sz="2800" dirty="0"/>
              <a:t> of General </a:t>
            </a:r>
            <a:r>
              <a:rPr lang="tr-TR" sz="2800" dirty="0" err="1"/>
              <a:t>Psychology</a:t>
            </a:r>
            <a:r>
              <a:rPr lang="tr-TR" sz="2800" dirty="0"/>
              <a:t>, 13, 1–12.</a:t>
            </a:r>
          </a:p>
          <a:p>
            <a:r>
              <a:rPr lang="tr-TR" sz="2800" dirty="0" err="1"/>
              <a:t>Onur,D</a:t>
            </a:r>
            <a:r>
              <a:rPr lang="tr-TR" sz="2800" dirty="0"/>
              <a:t>. ve </a:t>
            </a:r>
            <a:r>
              <a:rPr lang="tr-TR" sz="2800" dirty="0" err="1"/>
              <a:t>Zorlu,T</a:t>
            </a:r>
            <a:r>
              <a:rPr lang="tr-TR" sz="2800" dirty="0"/>
              <a:t>.(2017). Yaratıcılık Kavramı ile İlişkili Kuramsa l Yaklaşımlar. İnsan Ve Toplum Bilimleri Araştırmaları Dergisi, 3, 1535-1552.</a:t>
            </a:r>
          </a:p>
          <a:p>
            <a:r>
              <a:rPr lang="tr-TR" sz="2800" dirty="0"/>
              <a:t>Özden, Y. (2005). Öğrenme ve öğretme. Ankara: </a:t>
            </a:r>
            <a:r>
              <a:rPr lang="tr-TR" sz="2800" dirty="0" err="1"/>
              <a:t>Pegem</a:t>
            </a:r>
            <a:r>
              <a:rPr lang="tr-TR" sz="2800" dirty="0"/>
              <a:t> A Yayıncılık, 2-201. </a:t>
            </a:r>
          </a:p>
          <a:p>
            <a:r>
              <a:rPr lang="tr-TR" sz="2800" dirty="0" err="1"/>
              <a:t>Özözer</a:t>
            </a:r>
            <a:r>
              <a:rPr lang="tr-TR" sz="2800" dirty="0"/>
              <a:t>, Y. (2005). Ne Parlak Fikir! Yaratıcı Düşünme Yöntemleri. İstanbul: Sistem Yayıncılık, 1-69</a:t>
            </a:r>
          </a:p>
          <a:p>
            <a:r>
              <a:rPr lang="tr-TR" sz="2800" dirty="0"/>
              <a:t>Sak, U. (2014).Yaratıcılık: Gelişimi ve Geliştirilmesi, Vize Yayıncılık, Ankara, Türkiye</a:t>
            </a:r>
          </a:p>
          <a:p>
            <a:r>
              <a:rPr lang="tr-TR" sz="2800" dirty="0" err="1"/>
              <a:t>Starko</a:t>
            </a:r>
            <a:r>
              <a:rPr lang="tr-TR" sz="2800" dirty="0"/>
              <a:t>, A.J.(2010). </a:t>
            </a:r>
            <a:r>
              <a:rPr lang="tr-TR" sz="2800" dirty="0" err="1"/>
              <a:t>Creativity</a:t>
            </a:r>
            <a:r>
              <a:rPr lang="tr-TR" sz="2800" dirty="0"/>
              <a:t> in the </a:t>
            </a:r>
            <a:r>
              <a:rPr lang="tr-TR" sz="2800" dirty="0" err="1"/>
              <a:t>classroom</a:t>
            </a:r>
            <a:r>
              <a:rPr lang="tr-TR" sz="2800" dirty="0"/>
              <a:t> Schools of </a:t>
            </a:r>
            <a:r>
              <a:rPr lang="tr-TR" sz="2800" dirty="0" err="1"/>
              <a:t>Curious</a:t>
            </a:r>
            <a:r>
              <a:rPr lang="tr-TR" sz="2800" dirty="0"/>
              <a:t> </a:t>
            </a:r>
            <a:r>
              <a:rPr lang="tr-TR" sz="2800" dirty="0" err="1"/>
              <a:t>Delight</a:t>
            </a:r>
            <a:r>
              <a:rPr lang="tr-TR" sz="2800" dirty="0"/>
              <a:t> 4th Edition, Taylor ve Francis.</a:t>
            </a:r>
          </a:p>
          <a:p>
            <a:r>
              <a:rPr lang="tr-TR" sz="2800" dirty="0"/>
              <a:t>San, İ. ve Diğerleri (2011). Okulöncesinde Yaratıcılık. Ankara: T.C. Anadolu Üniversitesi Yayını No:2199.</a:t>
            </a:r>
          </a:p>
          <a:p>
            <a:r>
              <a:rPr lang="tr-TR" sz="2800" dirty="0"/>
              <a:t> </a:t>
            </a:r>
          </a:p>
          <a:p>
            <a:pPr indent="0" algn="just">
              <a:buNone/>
            </a:pPr>
            <a:endParaRPr lang="tr-TR" sz="2800" dirty="0" smtClean="0"/>
          </a:p>
        </p:txBody>
      </p:sp>
    </p:spTree>
    <p:extLst>
      <p:ext uri="{BB962C8B-B14F-4D97-AF65-F5344CB8AC3E}">
        <p14:creationId xmlns:p14="http://schemas.microsoft.com/office/powerpoint/2010/main" val="1872838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785794"/>
            <a:ext cx="8229600" cy="1143000"/>
          </a:xfrm>
        </p:spPr>
        <p:txBody>
          <a:bodyPr/>
          <a:lstStyle/>
          <a:p>
            <a:r>
              <a:rPr lang="tr-TR" dirty="0" smtClean="0"/>
              <a:t>TEŞEKKÜRLER</a:t>
            </a:r>
            <a:endParaRPr lang="tr-TR" dirty="0"/>
          </a:p>
        </p:txBody>
      </p:sp>
      <p:sp>
        <p:nvSpPr>
          <p:cNvPr id="3" name="2 İçerik Yer Tutucusu"/>
          <p:cNvSpPr>
            <a:spLocks noGrp="1"/>
          </p:cNvSpPr>
          <p:nvPr>
            <p:ph idx="1"/>
          </p:nvPr>
        </p:nvSpPr>
        <p:spPr/>
        <p:txBody>
          <a:bodyPr>
            <a:normAutofit fontScale="85000" lnSpcReduction="20000"/>
          </a:bodyPr>
          <a:lstStyle/>
          <a:p>
            <a:pPr>
              <a:buNone/>
            </a:pPr>
            <a:r>
              <a:rPr lang="tr-TR" dirty="0" smtClean="0"/>
              <a:t>Prof. Dr. Yaşar ÖZBAY</a:t>
            </a:r>
          </a:p>
          <a:p>
            <a:pPr>
              <a:buNone/>
            </a:pPr>
            <a:r>
              <a:rPr lang="tr-TR" dirty="0" smtClean="0"/>
              <a:t>Prof. Dr. Serap EMİR</a:t>
            </a:r>
          </a:p>
          <a:p>
            <a:pPr>
              <a:buNone/>
            </a:pPr>
            <a:r>
              <a:rPr lang="tr-TR" dirty="0" smtClean="0"/>
              <a:t>Doç. Dr. Mahmut ÇİTİL</a:t>
            </a:r>
          </a:p>
          <a:p>
            <a:pPr>
              <a:buNone/>
            </a:pPr>
            <a:r>
              <a:rPr lang="tr-TR" dirty="0" smtClean="0"/>
              <a:t>Doç. Dr. Feyzullah ŞAHİN</a:t>
            </a:r>
          </a:p>
          <a:p>
            <a:pPr>
              <a:buNone/>
            </a:pPr>
            <a:r>
              <a:rPr lang="tr-TR" dirty="0" smtClean="0"/>
              <a:t>Doç. Dr. Muhammed Bahadır AYAS</a:t>
            </a:r>
          </a:p>
          <a:p>
            <a:pPr>
              <a:buNone/>
            </a:pPr>
            <a:r>
              <a:rPr lang="tr-TR" dirty="0" smtClean="0"/>
              <a:t>Doç. Dr. Duygu Mutlu BAYRAKTAR</a:t>
            </a:r>
          </a:p>
          <a:p>
            <a:pPr>
              <a:buNone/>
            </a:pPr>
            <a:r>
              <a:rPr lang="tr-TR" dirty="0" smtClean="0"/>
              <a:t>Dr. </a:t>
            </a:r>
            <a:r>
              <a:rPr lang="tr-TR" dirty="0" err="1" smtClean="0"/>
              <a:t>Öğrt</a:t>
            </a:r>
            <a:r>
              <a:rPr lang="tr-TR" dirty="0" smtClean="0"/>
              <a:t>. Üyesi </a:t>
            </a:r>
            <a:r>
              <a:rPr lang="tr-TR" dirty="0" err="1" smtClean="0"/>
              <a:t>Bestami</a:t>
            </a:r>
            <a:r>
              <a:rPr lang="tr-TR" dirty="0" smtClean="0"/>
              <a:t> Buğra ÜLGER</a:t>
            </a:r>
          </a:p>
          <a:p>
            <a:pPr>
              <a:buNone/>
            </a:pPr>
            <a:r>
              <a:rPr lang="tr-TR" dirty="0" smtClean="0"/>
              <a:t>Dr. </a:t>
            </a:r>
            <a:r>
              <a:rPr lang="tr-TR" dirty="0" err="1" smtClean="0"/>
              <a:t>Öğrt</a:t>
            </a:r>
            <a:r>
              <a:rPr lang="tr-TR" dirty="0" smtClean="0"/>
              <a:t>. Üyesi Yavuz Yaman</a:t>
            </a:r>
          </a:p>
          <a:p>
            <a:pPr>
              <a:buNone/>
            </a:pPr>
            <a:r>
              <a:rPr lang="tr-TR" dirty="0" smtClean="0"/>
              <a:t>Dr. </a:t>
            </a:r>
            <a:r>
              <a:rPr lang="tr-TR" dirty="0" err="1" smtClean="0"/>
              <a:t>Öğrt</a:t>
            </a:r>
            <a:r>
              <a:rPr lang="tr-TR" dirty="0" smtClean="0"/>
              <a:t>. Üyesi Özge Kelleci ALKAN</a:t>
            </a:r>
          </a:p>
          <a:p>
            <a:pPr>
              <a:buNone/>
            </a:pPr>
            <a:r>
              <a:rPr lang="tr-TR" dirty="0" smtClean="0"/>
              <a:t>Dr. </a:t>
            </a:r>
            <a:r>
              <a:rPr lang="tr-TR" dirty="0" err="1" smtClean="0"/>
              <a:t>Öğrt</a:t>
            </a:r>
            <a:r>
              <a:rPr lang="tr-TR" dirty="0" smtClean="0"/>
              <a:t>. Üyesi Burcu GÜRKAN</a:t>
            </a:r>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a:p>
        </p:txBody>
      </p:sp>
    </p:spTree>
    <p:extLst>
      <p:ext uri="{BB962C8B-B14F-4D97-AF65-F5344CB8AC3E}">
        <p14:creationId xmlns:p14="http://schemas.microsoft.com/office/powerpoint/2010/main" val="1632568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4460" y="1061024"/>
            <a:ext cx="8229600" cy="1143000"/>
          </a:xfrm>
        </p:spPr>
        <p:txBody>
          <a:bodyPr>
            <a:normAutofit/>
          </a:bodyPr>
          <a:lstStyle/>
          <a:p>
            <a:r>
              <a:rPr lang="tr-TR" sz="3200" b="1" dirty="0" smtClean="0"/>
              <a:t>Yaratıcılık Nedir?</a:t>
            </a:r>
            <a:br>
              <a:rPr lang="tr-TR" sz="3200" b="1" dirty="0" smtClean="0"/>
            </a:br>
            <a:endParaRPr lang="tr-TR" sz="3200" b="1" dirty="0"/>
          </a:p>
        </p:txBody>
      </p:sp>
      <p:sp>
        <p:nvSpPr>
          <p:cNvPr id="3" name="2 İçerik Yer Tutucusu"/>
          <p:cNvSpPr>
            <a:spLocks noGrp="1"/>
          </p:cNvSpPr>
          <p:nvPr>
            <p:ph idx="1"/>
          </p:nvPr>
        </p:nvSpPr>
        <p:spPr/>
        <p:txBody>
          <a:bodyPr>
            <a:normAutofit/>
          </a:bodyPr>
          <a:lstStyle/>
          <a:p>
            <a:pPr>
              <a:buNone/>
            </a:pPr>
            <a:endParaRPr lang="tr-TR" dirty="0" smtClean="0"/>
          </a:p>
          <a:p>
            <a:r>
              <a:rPr lang="tr-TR" dirty="0"/>
              <a:t>O</a:t>
            </a:r>
            <a:r>
              <a:rPr lang="tr-TR" dirty="0" smtClean="0"/>
              <a:t>lağan </a:t>
            </a:r>
            <a:r>
              <a:rPr lang="tr-TR" dirty="0"/>
              <a:t>yoldan ayrılma</a:t>
            </a:r>
            <a:r>
              <a:rPr lang="tr-TR" dirty="0" smtClean="0"/>
              <a:t>,</a:t>
            </a:r>
          </a:p>
          <a:p>
            <a:r>
              <a:rPr lang="tr-TR" dirty="0" smtClean="0"/>
              <a:t>Kalıpların </a:t>
            </a:r>
            <a:r>
              <a:rPr lang="tr-TR" dirty="0"/>
              <a:t>dışına çıkma, </a:t>
            </a:r>
            <a:endParaRPr lang="tr-TR" dirty="0" smtClean="0"/>
          </a:p>
          <a:p>
            <a:r>
              <a:rPr lang="tr-TR" dirty="0" smtClean="0"/>
              <a:t>Yeni deneyimlere </a:t>
            </a:r>
            <a:r>
              <a:rPr lang="tr-TR" dirty="0"/>
              <a:t>açık </a:t>
            </a:r>
            <a:r>
              <a:rPr lang="tr-TR" dirty="0" smtClean="0"/>
              <a:t>olma </a:t>
            </a:r>
          </a:p>
          <a:p>
            <a:r>
              <a:rPr lang="tr-TR" dirty="0" smtClean="0"/>
              <a:t>Bir </a:t>
            </a:r>
            <a:r>
              <a:rPr lang="tr-TR" dirty="0"/>
              <a:t>şeyin diğer bir şeye rehberlik etmesine, onu yönlendirmesine izin </a:t>
            </a:r>
            <a:r>
              <a:rPr lang="tr-TR" dirty="0" smtClean="0"/>
              <a:t>verme.</a:t>
            </a:r>
            <a:endParaRPr lang="tr-TR" dirty="0"/>
          </a:p>
        </p:txBody>
      </p:sp>
    </p:spTree>
    <p:extLst>
      <p:ext uri="{BB962C8B-B14F-4D97-AF65-F5344CB8AC3E}">
        <p14:creationId xmlns:p14="http://schemas.microsoft.com/office/powerpoint/2010/main" val="2856173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4460" y="1061024"/>
            <a:ext cx="8229600" cy="1143000"/>
          </a:xfrm>
        </p:spPr>
        <p:txBody>
          <a:bodyPr>
            <a:normAutofit/>
          </a:bodyPr>
          <a:lstStyle/>
          <a:p>
            <a:r>
              <a:rPr lang="tr-TR" sz="3200" b="1" dirty="0" smtClean="0"/>
              <a:t>Yaratıcılık Nedir?</a:t>
            </a:r>
            <a:br>
              <a:rPr lang="tr-TR" sz="3200" b="1" dirty="0" smtClean="0"/>
            </a:br>
            <a:endParaRPr lang="tr-TR" sz="3200" b="1" dirty="0"/>
          </a:p>
        </p:txBody>
      </p:sp>
      <p:sp>
        <p:nvSpPr>
          <p:cNvPr id="3" name="2 İçerik Yer Tutucusu"/>
          <p:cNvSpPr>
            <a:spLocks noGrp="1"/>
          </p:cNvSpPr>
          <p:nvPr>
            <p:ph idx="1"/>
          </p:nvPr>
        </p:nvSpPr>
        <p:spPr/>
        <p:txBody>
          <a:bodyPr>
            <a:normAutofit fontScale="92500"/>
          </a:bodyPr>
          <a:lstStyle/>
          <a:p>
            <a:r>
              <a:rPr lang="tr-TR" dirty="0"/>
              <a:t>P</a:t>
            </a:r>
            <a:r>
              <a:rPr lang="tr-TR" dirty="0" smtClean="0"/>
              <a:t>roblemin </a:t>
            </a:r>
            <a:r>
              <a:rPr lang="tr-TR" dirty="0"/>
              <a:t>ya da eksikliğin </a:t>
            </a:r>
            <a:r>
              <a:rPr lang="tr-TR" dirty="0" smtClean="0"/>
              <a:t>hissedilmesi,</a:t>
            </a:r>
          </a:p>
          <a:p>
            <a:r>
              <a:rPr lang="tr-TR" dirty="0" smtClean="0"/>
              <a:t>Problemin </a:t>
            </a:r>
            <a:r>
              <a:rPr lang="tr-TR" dirty="0"/>
              <a:t>ya da eksik öğelerin farkına varılması, </a:t>
            </a:r>
            <a:endParaRPr lang="tr-TR" dirty="0" smtClean="0"/>
          </a:p>
          <a:p>
            <a:r>
              <a:rPr lang="tr-TR" dirty="0" smtClean="0"/>
              <a:t>Problem </a:t>
            </a:r>
            <a:r>
              <a:rPr lang="tr-TR" dirty="0"/>
              <a:t>ya da eksik öğelere ilişkin fikir veya hipotezlerin oluşturulması, </a:t>
            </a:r>
            <a:endParaRPr lang="tr-TR" dirty="0" smtClean="0"/>
          </a:p>
          <a:p>
            <a:r>
              <a:rPr lang="tr-TR" dirty="0" smtClean="0"/>
              <a:t>Tahminler </a:t>
            </a:r>
            <a:r>
              <a:rPr lang="tr-TR" dirty="0"/>
              <a:t>oluşturma, </a:t>
            </a:r>
            <a:endParaRPr lang="tr-TR" dirty="0" smtClean="0"/>
          </a:p>
          <a:p>
            <a:r>
              <a:rPr lang="tr-TR" dirty="0"/>
              <a:t>H</a:t>
            </a:r>
            <a:r>
              <a:rPr lang="tr-TR" dirty="0" smtClean="0"/>
              <a:t>ipotezleri </a:t>
            </a:r>
            <a:r>
              <a:rPr lang="tr-TR" dirty="0"/>
              <a:t>test etme, gerektiğinde hipotezleri </a:t>
            </a:r>
            <a:r>
              <a:rPr lang="tr-TR" dirty="0" err="1"/>
              <a:t>modifiye</a:t>
            </a:r>
            <a:r>
              <a:rPr lang="tr-TR" dirty="0"/>
              <a:t> edip yeniden test etme </a:t>
            </a:r>
          </a:p>
          <a:p>
            <a:r>
              <a:rPr lang="tr-TR" dirty="0"/>
              <a:t>B</a:t>
            </a:r>
            <a:r>
              <a:rPr lang="tr-TR" dirty="0" smtClean="0"/>
              <a:t>ir </a:t>
            </a:r>
            <a:r>
              <a:rPr lang="tr-TR" dirty="0"/>
              <a:t>sonucun ortaya </a:t>
            </a:r>
            <a:r>
              <a:rPr lang="tr-TR" dirty="0" smtClean="0"/>
              <a:t>konulması.</a:t>
            </a:r>
          </a:p>
        </p:txBody>
      </p:sp>
    </p:spTree>
    <p:extLst>
      <p:ext uri="{BB962C8B-B14F-4D97-AF65-F5344CB8AC3E}">
        <p14:creationId xmlns:p14="http://schemas.microsoft.com/office/powerpoint/2010/main" val="1388336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4460" y="1061024"/>
            <a:ext cx="8229600" cy="1143000"/>
          </a:xfrm>
        </p:spPr>
        <p:txBody>
          <a:bodyPr>
            <a:normAutofit/>
          </a:bodyPr>
          <a:lstStyle/>
          <a:p>
            <a:r>
              <a:rPr lang="tr-TR" sz="3200" b="1" dirty="0" smtClean="0"/>
              <a:t>Yaratıcılık Nedir?</a:t>
            </a:r>
            <a:br>
              <a:rPr lang="tr-TR" sz="3200" b="1" dirty="0" smtClean="0"/>
            </a:br>
            <a:endParaRPr lang="tr-TR" sz="3200" b="1" dirty="0"/>
          </a:p>
        </p:txBody>
      </p:sp>
      <p:sp>
        <p:nvSpPr>
          <p:cNvPr id="3" name="2 İçerik Yer Tutucusu"/>
          <p:cNvSpPr>
            <a:spLocks noGrp="1"/>
          </p:cNvSpPr>
          <p:nvPr>
            <p:ph idx="1"/>
          </p:nvPr>
        </p:nvSpPr>
        <p:spPr/>
        <p:txBody>
          <a:bodyPr>
            <a:normAutofit/>
          </a:bodyPr>
          <a:lstStyle/>
          <a:p>
            <a:endParaRPr lang="tr-TR" dirty="0" smtClean="0"/>
          </a:p>
          <a:p>
            <a:endParaRPr lang="tr-TR" dirty="0"/>
          </a:p>
          <a:p>
            <a:r>
              <a:rPr lang="tr-TR" dirty="0" smtClean="0"/>
              <a:t>Kelimeler</a:t>
            </a:r>
            <a:r>
              <a:rPr lang="tr-TR" dirty="0"/>
              <a:t>, resimler, semboller gibi içsel ve dışsal ayırt edici uyarıcılar üzerinde işleyen bir cevap </a:t>
            </a:r>
            <a:r>
              <a:rPr lang="tr-TR" dirty="0" smtClean="0"/>
              <a:t>ya </a:t>
            </a:r>
            <a:r>
              <a:rPr lang="tr-TR" dirty="0"/>
              <a:t>da cevaplar </a:t>
            </a:r>
            <a:r>
              <a:rPr lang="tr-TR" dirty="0" smtClean="0"/>
              <a:t>kombinasyonu oluşturma.</a:t>
            </a:r>
          </a:p>
        </p:txBody>
      </p:sp>
    </p:spTree>
    <p:extLst>
      <p:ext uri="{BB962C8B-B14F-4D97-AF65-F5344CB8AC3E}">
        <p14:creationId xmlns:p14="http://schemas.microsoft.com/office/powerpoint/2010/main" val="3295305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4460" y="1061024"/>
            <a:ext cx="8229600" cy="1143000"/>
          </a:xfrm>
        </p:spPr>
        <p:txBody>
          <a:bodyPr>
            <a:normAutofit/>
          </a:bodyPr>
          <a:lstStyle/>
          <a:p>
            <a:r>
              <a:rPr lang="tr-TR" sz="3200" b="1" dirty="0" smtClean="0"/>
              <a:t>Yaratıcılık Nedir?</a:t>
            </a:r>
            <a:br>
              <a:rPr lang="tr-TR" sz="3200" b="1" dirty="0" smtClean="0"/>
            </a:br>
            <a:endParaRPr lang="tr-TR" sz="3200"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988840"/>
            <a:ext cx="8229600" cy="3456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1915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4460" y="1061024"/>
            <a:ext cx="8229600" cy="1143000"/>
          </a:xfrm>
        </p:spPr>
        <p:txBody>
          <a:bodyPr>
            <a:normAutofit/>
          </a:bodyPr>
          <a:lstStyle/>
          <a:p>
            <a:r>
              <a:rPr lang="tr-TR" sz="3200" b="1" dirty="0" smtClean="0"/>
              <a:t>Yaratıcılık Nedir?</a:t>
            </a:r>
            <a:br>
              <a:rPr lang="tr-TR" sz="3200" b="1" dirty="0" smtClean="0"/>
            </a:br>
            <a:endParaRPr lang="tr-TR" sz="3200"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8229600" cy="3489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301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4460" y="1061024"/>
            <a:ext cx="8229600" cy="1143000"/>
          </a:xfrm>
        </p:spPr>
        <p:txBody>
          <a:bodyPr>
            <a:normAutofit/>
          </a:bodyPr>
          <a:lstStyle/>
          <a:p>
            <a:r>
              <a:rPr lang="tr-TR" sz="3200" b="1" dirty="0" smtClean="0"/>
              <a:t>Yaratıcılık Tanımları</a:t>
            </a:r>
            <a:br>
              <a:rPr lang="tr-TR" sz="3200" b="1" dirty="0" smtClean="0"/>
            </a:br>
            <a:endParaRPr lang="tr-TR" sz="3200"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20072" y="1700808"/>
            <a:ext cx="3421485" cy="4186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467544" y="1916832"/>
            <a:ext cx="4752528" cy="3970318"/>
          </a:xfrm>
          <a:prstGeom prst="rect">
            <a:avLst/>
          </a:prstGeom>
          <a:noFill/>
        </p:spPr>
        <p:txBody>
          <a:bodyPr wrap="square" rtlCol="0">
            <a:spAutoFit/>
          </a:bodyPr>
          <a:lstStyle/>
          <a:p>
            <a:r>
              <a:rPr lang="tr-TR" sz="2800" b="1" dirty="0" smtClean="0"/>
              <a:t>Ürün Odaklı Yaratıcılık </a:t>
            </a:r>
          </a:p>
          <a:p>
            <a:r>
              <a:rPr lang="tr-TR" sz="2800" b="1" dirty="0" smtClean="0"/>
              <a:t> </a:t>
            </a:r>
          </a:p>
          <a:p>
            <a:endParaRPr lang="tr-TR" sz="2800" b="1" dirty="0" smtClean="0"/>
          </a:p>
          <a:p>
            <a:endParaRPr lang="tr-TR" sz="2800" b="1" dirty="0" smtClean="0"/>
          </a:p>
          <a:p>
            <a:r>
              <a:rPr lang="tr-TR" sz="2800" b="1" dirty="0" smtClean="0"/>
              <a:t>Kişilik Özelliği Olarak Yaratıcılık</a:t>
            </a:r>
          </a:p>
          <a:p>
            <a:endParaRPr lang="tr-TR" sz="2800" b="1" dirty="0" smtClean="0"/>
          </a:p>
          <a:p>
            <a:endParaRPr lang="tr-TR" sz="2800" b="1" dirty="0"/>
          </a:p>
          <a:p>
            <a:endParaRPr lang="tr-TR" sz="2800" b="1" dirty="0" smtClean="0"/>
          </a:p>
          <a:p>
            <a:r>
              <a:rPr lang="tr-TR" sz="2800" b="1" dirty="0" smtClean="0"/>
              <a:t>Süreç Olarak Yaratıcılık</a:t>
            </a:r>
            <a:endParaRPr lang="tr-TR" sz="2800" b="1" dirty="0"/>
          </a:p>
        </p:txBody>
      </p:sp>
    </p:spTree>
    <p:extLst>
      <p:ext uri="{BB962C8B-B14F-4D97-AF65-F5344CB8AC3E}">
        <p14:creationId xmlns:p14="http://schemas.microsoft.com/office/powerpoint/2010/main" val="255085104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897</TotalTime>
  <Words>1132</Words>
  <Application>Microsoft Office PowerPoint</Application>
  <PresentationFormat>Ekran Gösterisi (4:3)</PresentationFormat>
  <Paragraphs>229</Paragraphs>
  <Slides>34</Slides>
  <Notes>0</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Ofis Teması</vt:lpstr>
      <vt:lpstr>   “A CHANCE TO TEACHERS TO UNWRAP THE PACKAGES OF THE GIFTED”   </vt:lpstr>
      <vt:lpstr>YARATICILIK  NİTELİK SIRALAMA ve MORFOLOJİK SENTEZ</vt:lpstr>
      <vt:lpstr>PowerPoint Sunusu</vt:lpstr>
      <vt:lpstr>Yaratıcılık Nedir? </vt:lpstr>
      <vt:lpstr>Yaratıcılık Nedir? </vt:lpstr>
      <vt:lpstr>Yaratıcılık Nedir? </vt:lpstr>
      <vt:lpstr>Yaratıcılık Nedir? </vt:lpstr>
      <vt:lpstr>Yaratıcılık Nedir? </vt:lpstr>
      <vt:lpstr>Yaratıcılık Tanımları </vt:lpstr>
      <vt:lpstr>Yaratıcılık Tanımları </vt:lpstr>
      <vt:lpstr>Yaratıcılık Tanımları </vt:lpstr>
      <vt:lpstr>Yaratıcılık Tanımları </vt:lpstr>
      <vt:lpstr>Yaratıcılık Tanımları </vt:lpstr>
      <vt:lpstr>Yaratıcılık Tanımları </vt:lpstr>
      <vt:lpstr>Yaratıcılık Tanımları </vt:lpstr>
      <vt:lpstr>Yaratıcılık Tanımları </vt:lpstr>
      <vt:lpstr>Yaratıcılık Tanımları </vt:lpstr>
      <vt:lpstr>Yaratıcılık Tanımları </vt:lpstr>
      <vt:lpstr>Yaratıcı Kişiler</vt:lpstr>
      <vt:lpstr>Yaratıcılık Tipleri</vt:lpstr>
      <vt:lpstr>Yaratıcı Düşünme Şekilleri</vt:lpstr>
      <vt:lpstr>Yaratıcı Düşünme Şekilleri</vt:lpstr>
      <vt:lpstr>Yaratıcı Düşünme Şekilleri</vt:lpstr>
      <vt:lpstr>Yaratıcı Düşünme Şekilleri</vt:lpstr>
      <vt:lpstr>Yaratıcı Düşünme Şekilleri</vt:lpstr>
      <vt:lpstr>Yaratıcı Düşünme Şekilleri</vt:lpstr>
      <vt:lpstr>Yaratıcı Düşünme Şekilleri</vt:lpstr>
      <vt:lpstr>Yaratıcı Düşünme Şekilleri</vt:lpstr>
      <vt:lpstr>Yaratıcı Düşünme Şekilleri</vt:lpstr>
      <vt:lpstr>Yaratıcı Düşünme Şekilleri</vt:lpstr>
      <vt:lpstr>Yaratıcı Düşünme Şekilleri</vt:lpstr>
      <vt:lpstr>Yaratıcı Düşünme Şekilleri</vt:lpstr>
      <vt:lpstr>PowerPoint Sunusu</vt:lpstr>
      <vt:lpstr>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Bilsem Şablon</dc:title>
  <dc:creator>ilker</dc:creator>
  <cp:lastModifiedBy>mamak bilsem</cp:lastModifiedBy>
  <cp:revision>65</cp:revision>
  <dcterms:created xsi:type="dcterms:W3CDTF">2021-12-21T18:59:25Z</dcterms:created>
  <dcterms:modified xsi:type="dcterms:W3CDTF">2023-04-15T10:10:09Z</dcterms:modified>
</cp:coreProperties>
</file>