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58" r:id="rId5"/>
    <p:sldId id="259" r:id="rId6"/>
    <p:sldId id="263" r:id="rId7"/>
    <p:sldId id="265" r:id="rId8"/>
    <p:sldId id="266" r:id="rId9"/>
    <p:sldId id="267" r:id="rId10"/>
    <p:sldId id="284" r:id="rId11"/>
    <p:sldId id="285" r:id="rId12"/>
    <p:sldId id="268" r:id="rId13"/>
    <p:sldId id="286" r:id="rId14"/>
    <p:sldId id="269" r:id="rId15"/>
    <p:sldId id="287" r:id="rId16"/>
    <p:sldId id="288" r:id="rId17"/>
    <p:sldId id="289" r:id="rId18"/>
    <p:sldId id="270" r:id="rId19"/>
    <p:sldId id="290" r:id="rId20"/>
    <p:sldId id="291" r:id="rId21"/>
    <p:sldId id="292" r:id="rId22"/>
    <p:sldId id="293" r:id="rId23"/>
    <p:sldId id="297" r:id="rId24"/>
    <p:sldId id="296" r:id="rId25"/>
    <p:sldId id="298" r:id="rId26"/>
    <p:sldId id="299" r:id="rId27"/>
    <p:sldId id="300" r:id="rId28"/>
    <p:sldId id="301" r:id="rId29"/>
    <p:sldId id="303" r:id="rId30"/>
    <p:sldId id="304" r:id="rId31"/>
    <p:sldId id="305" r:id="rId32"/>
    <p:sldId id="308" r:id="rId33"/>
    <p:sldId id="306" r:id="rId34"/>
    <p:sldId id="321" r:id="rId35"/>
    <p:sldId id="322" r:id="rId36"/>
    <p:sldId id="323" r:id="rId37"/>
    <p:sldId id="307" r:id="rId38"/>
    <p:sldId id="309" r:id="rId39"/>
    <p:sldId id="310" r:id="rId40"/>
    <p:sldId id="311" r:id="rId41"/>
    <p:sldId id="312" r:id="rId42"/>
    <p:sldId id="313" r:id="rId43"/>
    <p:sldId id="314" r:id="rId44"/>
    <p:sldId id="315" r:id="rId45"/>
    <p:sldId id="325" r:id="rId46"/>
    <p:sldId id="271" r:id="rId47"/>
    <p:sldId id="272" r:id="rId48"/>
    <p:sldId id="273" r:id="rId49"/>
    <p:sldId id="274" r:id="rId50"/>
    <p:sldId id="275" r:id="rId51"/>
    <p:sldId id="276" r:id="rId52"/>
    <p:sldId id="277" r:id="rId53"/>
    <p:sldId id="278" r:id="rId54"/>
    <p:sldId id="294" r:id="rId55"/>
    <p:sldId id="279" r:id="rId56"/>
    <p:sldId id="280" r:id="rId57"/>
    <p:sldId id="281" r:id="rId58"/>
    <p:sldId id="282" r:id="rId59"/>
    <p:sldId id="302" r:id="rId60"/>
    <p:sldId id="326" r:id="rId61"/>
    <p:sldId id="283"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Başlıksız Bölüm" id="{C8B51A04-0A3C-4F05-9F84-7729F7751E3C}">
          <p14:sldIdLst>
            <p14:sldId id="256"/>
            <p14:sldId id="257"/>
            <p14:sldId id="295"/>
            <p14:sldId id="258"/>
            <p14:sldId id="259"/>
            <p14:sldId id="263"/>
            <p14:sldId id="265"/>
            <p14:sldId id="266"/>
            <p14:sldId id="267"/>
            <p14:sldId id="284"/>
            <p14:sldId id="285"/>
            <p14:sldId id="268"/>
            <p14:sldId id="286"/>
            <p14:sldId id="269"/>
            <p14:sldId id="287"/>
            <p14:sldId id="288"/>
            <p14:sldId id="289"/>
            <p14:sldId id="270"/>
            <p14:sldId id="290"/>
            <p14:sldId id="291"/>
            <p14:sldId id="292"/>
            <p14:sldId id="293"/>
            <p14:sldId id="297"/>
            <p14:sldId id="296"/>
            <p14:sldId id="298"/>
            <p14:sldId id="299"/>
            <p14:sldId id="300"/>
            <p14:sldId id="301"/>
            <p14:sldId id="303"/>
            <p14:sldId id="304"/>
            <p14:sldId id="305"/>
            <p14:sldId id="308"/>
            <p14:sldId id="306"/>
            <p14:sldId id="321"/>
            <p14:sldId id="322"/>
            <p14:sldId id="323"/>
            <p14:sldId id="307"/>
            <p14:sldId id="309"/>
            <p14:sldId id="310"/>
            <p14:sldId id="311"/>
            <p14:sldId id="312"/>
            <p14:sldId id="313"/>
            <p14:sldId id="314"/>
            <p14:sldId id="315"/>
            <p14:sldId id="325"/>
            <p14:sldId id="271"/>
            <p14:sldId id="272"/>
            <p14:sldId id="273"/>
            <p14:sldId id="274"/>
            <p14:sldId id="275"/>
            <p14:sldId id="276"/>
            <p14:sldId id="277"/>
            <p14:sldId id="278"/>
            <p14:sldId id="294"/>
            <p14:sldId id="279"/>
            <p14:sldId id="280"/>
            <p14:sldId id="281"/>
            <p14:sldId id="282"/>
            <p14:sldId id="302"/>
            <p14:sldId id="326"/>
            <p14:sldId id="2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0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E37FC5-F034-4F4C-8366-74D2898FC2DC}"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tr-TR"/>
        </a:p>
      </dgm:t>
    </dgm:pt>
    <dgm:pt modelId="{7A2F84FB-5644-4C04-BE34-E1DE3A4FCB86}">
      <dgm:prSet phldrT="[Metin]" custT="1"/>
      <dgm:spPr/>
      <dgm:t>
        <a:bodyPr anchor="t"/>
        <a:lstStyle/>
        <a:p>
          <a:pPr algn="l"/>
          <a:r>
            <a:rPr lang="tr-TR" sz="2000" b="0" dirty="0">
              <a:latin typeface="Times New Roman" panose="02020603050405020304" pitchFamily="18" charset="0"/>
              <a:cs typeface="Times New Roman" panose="02020603050405020304" pitchFamily="18" charset="0"/>
            </a:rPr>
            <a:t>Öğrenirken temel bilgi ve  beceriler </a:t>
          </a:r>
          <a:r>
            <a:rPr lang="tr-TR" sz="2000" b="0" dirty="0" smtClean="0">
              <a:latin typeface="Times New Roman" panose="02020603050405020304" pitchFamily="18" charset="0"/>
              <a:cs typeface="Times New Roman" panose="02020603050405020304" pitchFamily="18" charset="0"/>
            </a:rPr>
            <a:t>arasında nasıl bağlantı kurabilirim</a:t>
          </a:r>
          <a:r>
            <a:rPr lang="tr-TR" sz="2000" b="0" dirty="0">
              <a:latin typeface="Times New Roman" panose="02020603050405020304" pitchFamily="18" charset="0"/>
              <a:cs typeface="Times New Roman" panose="02020603050405020304" pitchFamily="18" charset="0"/>
            </a:rPr>
            <a:t>? </a:t>
          </a:r>
          <a:r>
            <a:rPr lang="tr-TR" sz="2000" b="0" dirty="0" smtClean="0">
              <a:latin typeface="Times New Roman" panose="02020603050405020304" pitchFamily="18" charset="0"/>
              <a:cs typeface="Times New Roman" panose="02020603050405020304" pitchFamily="18" charset="0"/>
            </a:rPr>
            <a:t>(</a:t>
          </a:r>
          <a:r>
            <a:rPr lang="tr-TR" sz="2000" b="1" dirty="0" smtClean="0">
              <a:latin typeface="Times New Roman" panose="02020603050405020304" pitchFamily="18" charset="0"/>
              <a:cs typeface="Times New Roman" panose="02020603050405020304" pitchFamily="18" charset="0"/>
            </a:rPr>
            <a:t>Bağlantılar Müfredatı)</a:t>
          </a:r>
          <a:endParaRPr lang="tr-TR" sz="2000" b="0" dirty="0">
            <a:latin typeface="Times New Roman" panose="02020603050405020304" pitchFamily="18" charset="0"/>
            <a:cs typeface="Times New Roman" panose="02020603050405020304" pitchFamily="18" charset="0"/>
          </a:endParaRPr>
        </a:p>
      </dgm:t>
    </dgm:pt>
    <dgm:pt modelId="{E521E2D5-CC8B-425F-B23F-CBBDAA3FF974}" type="parTrans" cxnId="{6B5DFAB5-8048-46FF-A35C-792ED7DF0373}">
      <dgm:prSet/>
      <dgm:spPr/>
      <dgm:t>
        <a:bodyPr/>
        <a:lstStyle/>
        <a:p>
          <a:endParaRPr lang="tr-TR" sz="2000"/>
        </a:p>
      </dgm:t>
    </dgm:pt>
    <dgm:pt modelId="{D7C8D87D-9CB6-412C-862F-790EDDCBA967}" type="sibTrans" cxnId="{6B5DFAB5-8048-46FF-A35C-792ED7DF0373}">
      <dgm:prSet/>
      <dgm:spPr/>
      <dgm:t>
        <a:bodyPr/>
        <a:lstStyle/>
        <a:p>
          <a:endParaRPr lang="tr-TR" sz="2000"/>
        </a:p>
      </dgm:t>
    </dgm:pt>
    <dgm:pt modelId="{11D8B701-6E9E-4A37-9D9F-3983AD1F4DB0}">
      <dgm:prSet phldrT="[Metin]" custT="1"/>
      <dgm:spPr/>
      <dgm:t>
        <a:bodyPr/>
        <a:lstStyle/>
        <a:p>
          <a:r>
            <a:rPr lang="tr-TR" sz="2000" b="0" dirty="0">
              <a:latin typeface="Times New Roman" panose="02020603050405020304" pitchFamily="18" charset="0"/>
              <a:cs typeface="Times New Roman" panose="02020603050405020304" pitchFamily="18" charset="0"/>
            </a:rPr>
            <a:t>Uzmanlar onları nasıl kullanıyor (</a:t>
          </a:r>
          <a:r>
            <a:rPr lang="tr-TR" sz="2000" b="1" dirty="0">
              <a:latin typeface="Times New Roman" panose="02020603050405020304" pitchFamily="18" charset="0"/>
              <a:cs typeface="Times New Roman" panose="02020603050405020304" pitchFamily="18" charset="0"/>
            </a:rPr>
            <a:t>Uygulamalar Müfredatı</a:t>
          </a:r>
          <a:r>
            <a:rPr lang="tr-TR" sz="2000" b="0" dirty="0">
              <a:latin typeface="Times New Roman" panose="02020603050405020304" pitchFamily="18" charset="0"/>
              <a:cs typeface="Times New Roman" panose="02020603050405020304" pitchFamily="18" charset="0"/>
            </a:rPr>
            <a:t>)</a:t>
          </a:r>
        </a:p>
      </dgm:t>
    </dgm:pt>
    <dgm:pt modelId="{CFF4219B-34C7-4DF3-943E-C17EBF3AEC0F}" type="parTrans" cxnId="{D92D3859-2F7F-4B61-A9DD-A204F748F694}">
      <dgm:prSet/>
      <dgm:spPr/>
      <dgm:t>
        <a:bodyPr/>
        <a:lstStyle/>
        <a:p>
          <a:endParaRPr lang="tr-TR" sz="2000"/>
        </a:p>
      </dgm:t>
    </dgm:pt>
    <dgm:pt modelId="{9AE81603-A2AF-494B-A54B-E22C83680B91}" type="sibTrans" cxnId="{D92D3859-2F7F-4B61-A9DD-A204F748F694}">
      <dgm:prSet/>
      <dgm:spPr/>
      <dgm:t>
        <a:bodyPr/>
        <a:lstStyle/>
        <a:p>
          <a:endParaRPr lang="tr-TR" sz="2000"/>
        </a:p>
      </dgm:t>
    </dgm:pt>
    <dgm:pt modelId="{6D7C27D5-62AF-4A8E-95F1-8D3002BA4CAC}">
      <dgm:prSet phldrT="[Metin]" custT="1"/>
      <dgm:spPr/>
      <dgm:t>
        <a:bodyPr/>
        <a:lstStyle/>
        <a:p>
          <a:r>
            <a:rPr lang="tr-TR" sz="2000" b="0" dirty="0">
              <a:latin typeface="Times New Roman" panose="02020603050405020304" pitchFamily="18" charset="0"/>
              <a:cs typeface="Times New Roman" panose="02020603050405020304" pitchFamily="18" charset="0"/>
            </a:rPr>
            <a:t>Onları nasıl öğrenebilirim? (</a:t>
          </a:r>
          <a:r>
            <a:rPr lang="tr-TR" sz="2000" b="1" dirty="0">
              <a:latin typeface="Times New Roman" panose="02020603050405020304" pitchFamily="18" charset="0"/>
              <a:cs typeface="Times New Roman" panose="02020603050405020304" pitchFamily="18" charset="0"/>
            </a:rPr>
            <a:t>Farkındalık Müfredatı</a:t>
          </a:r>
          <a:r>
            <a:rPr lang="tr-TR" sz="2000" b="0" dirty="0">
              <a:latin typeface="Times New Roman" panose="02020603050405020304" pitchFamily="18" charset="0"/>
              <a:cs typeface="Times New Roman" panose="02020603050405020304" pitchFamily="18" charset="0"/>
            </a:rPr>
            <a:t>)</a:t>
          </a:r>
        </a:p>
      </dgm:t>
    </dgm:pt>
    <dgm:pt modelId="{85163E14-DCB0-43CC-BBC5-D9309B3DDEB1}" type="parTrans" cxnId="{993D0875-748B-4CFA-854C-1F24FC870570}">
      <dgm:prSet/>
      <dgm:spPr/>
      <dgm:t>
        <a:bodyPr/>
        <a:lstStyle/>
        <a:p>
          <a:endParaRPr lang="tr-TR" sz="2000"/>
        </a:p>
      </dgm:t>
    </dgm:pt>
    <dgm:pt modelId="{AD3C0C41-0B8B-4277-A42A-180C64976582}" type="sibTrans" cxnId="{993D0875-748B-4CFA-854C-1F24FC870570}">
      <dgm:prSet/>
      <dgm:spPr/>
      <dgm:t>
        <a:bodyPr/>
        <a:lstStyle/>
        <a:p>
          <a:endParaRPr lang="tr-TR" sz="2000"/>
        </a:p>
      </dgm:t>
    </dgm:pt>
    <dgm:pt modelId="{706F18AD-AED1-4A21-BA8B-FBD76420BE1A}">
      <dgm:prSet phldrT="[Metin]" custT="1"/>
      <dgm:spPr/>
      <dgm:t>
        <a:bodyPr/>
        <a:lstStyle/>
        <a:p>
          <a:r>
            <a:rPr lang="tr-TR" sz="2000" dirty="0">
              <a:latin typeface="Times New Roman" panose="02020603050405020304" pitchFamily="18" charset="0"/>
              <a:cs typeface="Times New Roman" panose="02020603050405020304" pitchFamily="18" charset="0"/>
            </a:rPr>
            <a:t>Disiplin  alanındaki temel bilgi ve beceriler nelerdir? </a:t>
          </a:r>
        </a:p>
        <a:p>
          <a:r>
            <a:rPr lang="tr-TR" sz="2000" b="1" dirty="0">
              <a:latin typeface="Times New Roman" panose="02020603050405020304" pitchFamily="18" charset="0"/>
              <a:cs typeface="Times New Roman" panose="02020603050405020304" pitchFamily="18" charset="0"/>
            </a:rPr>
            <a:t>(Temel müfredat</a:t>
          </a:r>
          <a:r>
            <a:rPr lang="tr-TR" sz="2000" dirty="0">
              <a:latin typeface="Times New Roman" panose="02020603050405020304" pitchFamily="18" charset="0"/>
              <a:cs typeface="Times New Roman" panose="02020603050405020304" pitchFamily="18" charset="0"/>
            </a:rPr>
            <a:t>)</a:t>
          </a:r>
        </a:p>
      </dgm:t>
    </dgm:pt>
    <dgm:pt modelId="{0ECADBA2-2C70-44B0-9BEB-FA21E037FA43}" type="sibTrans" cxnId="{179911FC-C18D-4D6F-B285-3D3E99947D63}">
      <dgm:prSet/>
      <dgm:spPr/>
      <dgm:t>
        <a:bodyPr/>
        <a:lstStyle/>
        <a:p>
          <a:endParaRPr lang="tr-TR" sz="2000"/>
        </a:p>
      </dgm:t>
    </dgm:pt>
    <dgm:pt modelId="{AA2CC52E-1C68-443C-97B9-210E70352316}" type="parTrans" cxnId="{179911FC-C18D-4D6F-B285-3D3E99947D63}">
      <dgm:prSet/>
      <dgm:spPr/>
      <dgm:t>
        <a:bodyPr/>
        <a:lstStyle/>
        <a:p>
          <a:endParaRPr lang="tr-TR" sz="2000"/>
        </a:p>
      </dgm:t>
    </dgm:pt>
    <dgm:pt modelId="{4DCAA24D-7B41-45CA-8996-FFB384D050B9}" type="pres">
      <dgm:prSet presAssocID="{6CE37FC5-F034-4F4C-8366-74D2898FC2DC}" presName="compositeShape" presStyleCnt="0">
        <dgm:presLayoutVars>
          <dgm:chMax val="9"/>
          <dgm:dir/>
          <dgm:resizeHandles val="exact"/>
        </dgm:presLayoutVars>
      </dgm:prSet>
      <dgm:spPr/>
      <dgm:t>
        <a:bodyPr/>
        <a:lstStyle/>
        <a:p>
          <a:endParaRPr lang="tr-TR"/>
        </a:p>
      </dgm:t>
    </dgm:pt>
    <dgm:pt modelId="{FE695549-8FD0-421D-9F9A-89C83B6C8E1F}" type="pres">
      <dgm:prSet presAssocID="{6CE37FC5-F034-4F4C-8366-74D2898FC2DC}" presName="triangle1" presStyleLbl="node1" presStyleIdx="0" presStyleCnt="4" custScaleX="160730" custScaleY="75610" custLinFactNeighborX="-355" custLinFactNeighborY="-2439">
        <dgm:presLayoutVars>
          <dgm:bulletEnabled val="1"/>
        </dgm:presLayoutVars>
      </dgm:prSet>
      <dgm:spPr/>
      <dgm:t>
        <a:bodyPr/>
        <a:lstStyle/>
        <a:p>
          <a:endParaRPr lang="tr-TR"/>
        </a:p>
      </dgm:t>
    </dgm:pt>
    <dgm:pt modelId="{40155198-ED95-442D-90B7-C4A9B250399B}" type="pres">
      <dgm:prSet presAssocID="{6CE37FC5-F034-4F4C-8366-74D2898FC2DC}" presName="triangle2" presStyleLbl="node1" presStyleIdx="1" presStyleCnt="4" custScaleX="202240" custScaleY="96636" custLinFactNeighborX="-37192" custLinFactNeighborY="-4121">
        <dgm:presLayoutVars>
          <dgm:bulletEnabled val="1"/>
        </dgm:presLayoutVars>
      </dgm:prSet>
      <dgm:spPr/>
      <dgm:t>
        <a:bodyPr/>
        <a:lstStyle/>
        <a:p>
          <a:endParaRPr lang="tr-TR"/>
        </a:p>
      </dgm:t>
    </dgm:pt>
    <dgm:pt modelId="{516952E6-4867-45F2-BD2F-2D1E0E76C439}" type="pres">
      <dgm:prSet presAssocID="{6CE37FC5-F034-4F4C-8366-74D2898FC2DC}" presName="triangle3" presStyleLbl="node1" presStyleIdx="2" presStyleCnt="4" custScaleX="150991" custLinFactNeighborX="1816" custLinFactNeighborY="-13415">
        <dgm:presLayoutVars>
          <dgm:bulletEnabled val="1"/>
        </dgm:presLayoutVars>
      </dgm:prSet>
      <dgm:spPr/>
      <dgm:t>
        <a:bodyPr/>
        <a:lstStyle/>
        <a:p>
          <a:endParaRPr lang="tr-TR"/>
        </a:p>
      </dgm:t>
    </dgm:pt>
    <dgm:pt modelId="{5ADFFFDC-DAA9-4D2D-BB78-11222E402BD1}" type="pres">
      <dgm:prSet presAssocID="{6CE37FC5-F034-4F4C-8366-74D2898FC2DC}" presName="triangle4" presStyleLbl="node1" presStyleIdx="3" presStyleCnt="4" custScaleX="155913" custScaleY="94956" custLinFactNeighborX="27937" custLinFactNeighborY="-4961">
        <dgm:presLayoutVars>
          <dgm:bulletEnabled val="1"/>
        </dgm:presLayoutVars>
      </dgm:prSet>
      <dgm:spPr/>
      <dgm:t>
        <a:bodyPr/>
        <a:lstStyle/>
        <a:p>
          <a:endParaRPr lang="tr-TR"/>
        </a:p>
      </dgm:t>
    </dgm:pt>
  </dgm:ptLst>
  <dgm:cxnLst>
    <dgm:cxn modelId="{179911FC-C18D-4D6F-B285-3D3E99947D63}" srcId="{6CE37FC5-F034-4F4C-8366-74D2898FC2DC}" destId="{706F18AD-AED1-4A21-BA8B-FBD76420BE1A}" srcOrd="0" destOrd="0" parTransId="{AA2CC52E-1C68-443C-97B9-210E70352316}" sibTransId="{0ECADBA2-2C70-44B0-9BEB-FA21E037FA43}"/>
    <dgm:cxn modelId="{A5E2030F-5F4B-42CC-BA2C-237F3A4C6F69}" type="presOf" srcId="{7A2F84FB-5644-4C04-BE34-E1DE3A4FCB86}" destId="{40155198-ED95-442D-90B7-C4A9B250399B}" srcOrd="0" destOrd="0" presId="urn:microsoft.com/office/officeart/2005/8/layout/pyramid4"/>
    <dgm:cxn modelId="{79873A16-3EB4-4AA4-AC3B-C9F467A6863D}" type="presOf" srcId="{706F18AD-AED1-4A21-BA8B-FBD76420BE1A}" destId="{FE695549-8FD0-421D-9F9A-89C83B6C8E1F}" srcOrd="0" destOrd="0" presId="urn:microsoft.com/office/officeart/2005/8/layout/pyramid4"/>
    <dgm:cxn modelId="{6B5DFAB5-8048-46FF-A35C-792ED7DF0373}" srcId="{6CE37FC5-F034-4F4C-8366-74D2898FC2DC}" destId="{7A2F84FB-5644-4C04-BE34-E1DE3A4FCB86}" srcOrd="1" destOrd="0" parTransId="{E521E2D5-CC8B-425F-B23F-CBBDAA3FF974}" sibTransId="{D7C8D87D-9CB6-412C-862F-790EDDCBA967}"/>
    <dgm:cxn modelId="{D92D3859-2F7F-4B61-A9DD-A204F748F694}" srcId="{6CE37FC5-F034-4F4C-8366-74D2898FC2DC}" destId="{11D8B701-6E9E-4A37-9D9F-3983AD1F4DB0}" srcOrd="2" destOrd="0" parTransId="{CFF4219B-34C7-4DF3-943E-C17EBF3AEC0F}" sibTransId="{9AE81603-A2AF-494B-A54B-E22C83680B91}"/>
    <dgm:cxn modelId="{0B35BA10-7E4D-41CD-8C8B-5BA7A8FBEFFE}" type="presOf" srcId="{11D8B701-6E9E-4A37-9D9F-3983AD1F4DB0}" destId="{516952E6-4867-45F2-BD2F-2D1E0E76C439}" srcOrd="0" destOrd="0" presId="urn:microsoft.com/office/officeart/2005/8/layout/pyramid4"/>
    <dgm:cxn modelId="{993D0875-748B-4CFA-854C-1F24FC870570}" srcId="{6CE37FC5-F034-4F4C-8366-74D2898FC2DC}" destId="{6D7C27D5-62AF-4A8E-95F1-8D3002BA4CAC}" srcOrd="3" destOrd="0" parTransId="{85163E14-DCB0-43CC-BBC5-D9309B3DDEB1}" sibTransId="{AD3C0C41-0B8B-4277-A42A-180C64976582}"/>
    <dgm:cxn modelId="{441AE1ED-1F88-4051-BA76-F1269F55DA5D}" type="presOf" srcId="{6D7C27D5-62AF-4A8E-95F1-8D3002BA4CAC}" destId="{5ADFFFDC-DAA9-4D2D-BB78-11222E402BD1}" srcOrd="0" destOrd="0" presId="urn:microsoft.com/office/officeart/2005/8/layout/pyramid4"/>
    <dgm:cxn modelId="{239C7609-5614-4452-8EC6-067F61DF963A}" type="presOf" srcId="{6CE37FC5-F034-4F4C-8366-74D2898FC2DC}" destId="{4DCAA24D-7B41-45CA-8996-FFB384D050B9}" srcOrd="0" destOrd="0" presId="urn:microsoft.com/office/officeart/2005/8/layout/pyramid4"/>
    <dgm:cxn modelId="{F61EA153-2346-48D2-8B29-D19B9BE4D1E2}" type="presParOf" srcId="{4DCAA24D-7B41-45CA-8996-FFB384D050B9}" destId="{FE695549-8FD0-421D-9F9A-89C83B6C8E1F}" srcOrd="0" destOrd="0" presId="urn:microsoft.com/office/officeart/2005/8/layout/pyramid4"/>
    <dgm:cxn modelId="{DE44A27D-F269-4B02-9E3E-F8EFC800C1FD}" type="presParOf" srcId="{4DCAA24D-7B41-45CA-8996-FFB384D050B9}" destId="{40155198-ED95-442D-90B7-C4A9B250399B}" srcOrd="1" destOrd="0" presId="urn:microsoft.com/office/officeart/2005/8/layout/pyramid4"/>
    <dgm:cxn modelId="{00E7B2AC-D209-48E0-960D-BEAFD23FF2DF}" type="presParOf" srcId="{4DCAA24D-7B41-45CA-8996-FFB384D050B9}" destId="{516952E6-4867-45F2-BD2F-2D1E0E76C439}" srcOrd="2" destOrd="0" presId="urn:microsoft.com/office/officeart/2005/8/layout/pyramid4"/>
    <dgm:cxn modelId="{2C10A319-45C9-40CA-BA9F-51DBAB158158}" type="presParOf" srcId="{4DCAA24D-7B41-45CA-8996-FFB384D050B9}" destId="{5ADFFFDC-DAA9-4D2D-BB78-11222E402BD1}"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95549-8FD0-421D-9F9A-89C83B6C8E1F}">
      <dsp:nvSpPr>
        <dsp:cNvPr id="0" name=""/>
        <dsp:cNvSpPr/>
      </dsp:nvSpPr>
      <dsp:spPr>
        <a:xfrm>
          <a:off x="2289636" y="108010"/>
          <a:ext cx="4745276" cy="223225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a:latin typeface="Times New Roman" panose="02020603050405020304" pitchFamily="18" charset="0"/>
              <a:cs typeface="Times New Roman" panose="02020603050405020304" pitchFamily="18" charset="0"/>
            </a:rPr>
            <a:t>Disiplin  alanındaki temel bilgi ve beceriler nelerdir? </a:t>
          </a:r>
        </a:p>
        <a:p>
          <a:pPr lvl="0" algn="ctr" defTabSz="889000">
            <a:lnSpc>
              <a:spcPct val="90000"/>
            </a:lnSpc>
            <a:spcBef>
              <a:spcPct val="0"/>
            </a:spcBef>
            <a:spcAft>
              <a:spcPct val="35000"/>
            </a:spcAft>
          </a:pPr>
          <a:r>
            <a:rPr lang="tr-TR" sz="2000" b="1" kern="1200" dirty="0">
              <a:latin typeface="Times New Roman" panose="02020603050405020304" pitchFamily="18" charset="0"/>
              <a:cs typeface="Times New Roman" panose="02020603050405020304" pitchFamily="18" charset="0"/>
            </a:rPr>
            <a:t>(Temel müfredat</a:t>
          </a:r>
          <a:r>
            <a:rPr lang="tr-TR" sz="2000" kern="1200" dirty="0">
              <a:latin typeface="Times New Roman" panose="02020603050405020304" pitchFamily="18" charset="0"/>
              <a:cs typeface="Times New Roman" panose="02020603050405020304" pitchFamily="18" charset="0"/>
            </a:rPr>
            <a:t>)</a:t>
          </a:r>
        </a:p>
      </dsp:txBody>
      <dsp:txXfrm>
        <a:off x="3475955" y="1224138"/>
        <a:ext cx="2372638" cy="1116127"/>
      </dsp:txXfrm>
    </dsp:sp>
    <dsp:sp modelId="{40155198-ED95-442D-90B7-C4A9B250399B}">
      <dsp:nvSpPr>
        <dsp:cNvPr id="0" name=""/>
        <dsp:cNvSpPr/>
      </dsp:nvSpPr>
      <dsp:spPr>
        <a:xfrm>
          <a:off x="0" y="2700302"/>
          <a:ext cx="5970788" cy="285301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0" kern="1200" dirty="0">
              <a:latin typeface="Times New Roman" panose="02020603050405020304" pitchFamily="18" charset="0"/>
              <a:cs typeface="Times New Roman" panose="02020603050405020304" pitchFamily="18" charset="0"/>
            </a:rPr>
            <a:t>Öğrenirken temel bilgi ve  beceriler </a:t>
          </a:r>
          <a:r>
            <a:rPr lang="tr-TR" sz="2000" b="0" kern="1200" dirty="0" smtClean="0">
              <a:latin typeface="Times New Roman" panose="02020603050405020304" pitchFamily="18" charset="0"/>
              <a:cs typeface="Times New Roman" panose="02020603050405020304" pitchFamily="18" charset="0"/>
            </a:rPr>
            <a:t>arasında nasıl bağlantı kurabilirim</a:t>
          </a:r>
          <a:r>
            <a:rPr lang="tr-TR" sz="2000" b="0" kern="1200" dirty="0">
              <a:latin typeface="Times New Roman" panose="02020603050405020304" pitchFamily="18" charset="0"/>
              <a:cs typeface="Times New Roman" panose="02020603050405020304" pitchFamily="18" charset="0"/>
            </a:rPr>
            <a:t>? </a:t>
          </a:r>
          <a:r>
            <a:rPr lang="tr-TR" sz="2000" b="0" kern="1200" dirty="0" smtClean="0">
              <a:latin typeface="Times New Roman" panose="02020603050405020304" pitchFamily="18" charset="0"/>
              <a:cs typeface="Times New Roman" panose="02020603050405020304" pitchFamily="18" charset="0"/>
            </a:rPr>
            <a:t>(</a:t>
          </a:r>
          <a:r>
            <a:rPr lang="tr-TR" sz="2000" b="1" kern="1200" dirty="0" smtClean="0">
              <a:latin typeface="Times New Roman" panose="02020603050405020304" pitchFamily="18" charset="0"/>
              <a:cs typeface="Times New Roman" panose="02020603050405020304" pitchFamily="18" charset="0"/>
            </a:rPr>
            <a:t>Bağlantılar Müfredatı)</a:t>
          </a:r>
          <a:endParaRPr lang="tr-TR" sz="2000" b="0" kern="1200" dirty="0">
            <a:latin typeface="Times New Roman" panose="02020603050405020304" pitchFamily="18" charset="0"/>
            <a:cs typeface="Times New Roman" panose="02020603050405020304" pitchFamily="18" charset="0"/>
          </a:endParaRPr>
        </a:p>
      </dsp:txBody>
      <dsp:txXfrm>
        <a:off x="1492697" y="4126808"/>
        <a:ext cx="2985394" cy="1426505"/>
      </dsp:txXfrm>
    </dsp:sp>
    <dsp:sp modelId="{516952E6-4867-45F2-BD2F-2D1E0E76C439}">
      <dsp:nvSpPr>
        <dsp:cNvPr id="0" name=""/>
        <dsp:cNvSpPr/>
      </dsp:nvSpPr>
      <dsp:spPr>
        <a:xfrm rot="10800000">
          <a:off x="2497494" y="2376254"/>
          <a:ext cx="4457749" cy="295232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0" kern="1200" dirty="0">
              <a:latin typeface="Times New Roman" panose="02020603050405020304" pitchFamily="18" charset="0"/>
              <a:cs typeface="Times New Roman" panose="02020603050405020304" pitchFamily="18" charset="0"/>
            </a:rPr>
            <a:t>Uzmanlar onları nasıl kullanıyor (</a:t>
          </a:r>
          <a:r>
            <a:rPr lang="tr-TR" sz="2000" b="1" kern="1200" dirty="0">
              <a:latin typeface="Times New Roman" panose="02020603050405020304" pitchFamily="18" charset="0"/>
              <a:cs typeface="Times New Roman" panose="02020603050405020304" pitchFamily="18" charset="0"/>
            </a:rPr>
            <a:t>Uygulamalar Müfredatı</a:t>
          </a:r>
          <a:r>
            <a:rPr lang="tr-TR" sz="2000" b="0" kern="1200" dirty="0">
              <a:latin typeface="Times New Roman" panose="02020603050405020304" pitchFamily="18" charset="0"/>
              <a:cs typeface="Times New Roman" panose="02020603050405020304" pitchFamily="18" charset="0"/>
            </a:rPr>
            <a:t>)</a:t>
          </a:r>
        </a:p>
      </dsp:txBody>
      <dsp:txXfrm rot="10800000">
        <a:off x="3611931" y="2376254"/>
        <a:ext cx="2228875" cy="1476164"/>
      </dsp:txXfrm>
    </dsp:sp>
    <dsp:sp modelId="{5ADFFFDC-DAA9-4D2D-BB78-11222E402BD1}">
      <dsp:nvSpPr>
        <dsp:cNvPr id="0" name=""/>
        <dsp:cNvSpPr/>
      </dsp:nvSpPr>
      <dsp:spPr>
        <a:xfrm>
          <a:off x="4058584" y="2700302"/>
          <a:ext cx="4603063" cy="280341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0" kern="1200" dirty="0">
              <a:latin typeface="Times New Roman" panose="02020603050405020304" pitchFamily="18" charset="0"/>
              <a:cs typeface="Times New Roman" panose="02020603050405020304" pitchFamily="18" charset="0"/>
            </a:rPr>
            <a:t>Onları nasıl öğrenebilirim? (</a:t>
          </a:r>
          <a:r>
            <a:rPr lang="tr-TR" sz="2000" b="1" kern="1200" dirty="0">
              <a:latin typeface="Times New Roman" panose="02020603050405020304" pitchFamily="18" charset="0"/>
              <a:cs typeface="Times New Roman" panose="02020603050405020304" pitchFamily="18" charset="0"/>
            </a:rPr>
            <a:t>Farkındalık Müfredatı</a:t>
          </a:r>
          <a:r>
            <a:rPr lang="tr-TR" sz="2000" b="0" kern="1200" dirty="0">
              <a:latin typeface="Times New Roman" panose="02020603050405020304" pitchFamily="18" charset="0"/>
              <a:cs typeface="Times New Roman" panose="02020603050405020304" pitchFamily="18" charset="0"/>
            </a:rPr>
            <a:t>)</a:t>
          </a:r>
        </a:p>
      </dsp:txBody>
      <dsp:txXfrm>
        <a:off x="5209350" y="4102008"/>
        <a:ext cx="2301531" cy="1401706"/>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30"/>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8" y="273049"/>
            <a:ext cx="3008313" cy="1162051"/>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9"/>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25.04.2023</a:t>
            </a:fld>
            <a:endParaRPr lang="tr-T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
        <p:nvSpPr>
          <p:cNvPr id="11" name="10 Metin kutusu"/>
          <p:cNvSpPr txBox="1"/>
          <p:nvPr userDrawn="1"/>
        </p:nvSpPr>
        <p:spPr>
          <a:xfrm>
            <a:off x="3500431" y="1000108"/>
            <a:ext cx="2199641" cy="707886"/>
          </a:xfrm>
          <a:prstGeom prst="rect">
            <a:avLst/>
          </a:prstGeom>
          <a:noFill/>
        </p:spPr>
        <p:txBody>
          <a:bodyPr wrap="none" rtlCol="0">
            <a:spAutoFit/>
          </a:bodyPr>
          <a:lstStyle/>
          <a:p>
            <a:pPr algn="ctr"/>
            <a:r>
              <a:rPr lang="tr-TR" sz="800" kern="1200" dirty="0" smtClean="0">
                <a:solidFill>
                  <a:schemeClr val="tx1"/>
                </a:solidFill>
                <a:latin typeface="+mn-lt"/>
                <a:ea typeface="+mn-ea"/>
                <a:cs typeface="+mn-cs"/>
              </a:rPr>
              <a:t>Bu Proje Avrupa Birliği ve Türkiye Cumhuriyeti </a:t>
            </a:r>
          </a:p>
          <a:p>
            <a:pPr algn="ctr"/>
            <a:r>
              <a:rPr lang="tr-TR" sz="800" kern="1200" dirty="0" smtClean="0">
                <a:solidFill>
                  <a:schemeClr val="tx1"/>
                </a:solidFill>
                <a:latin typeface="+mn-lt"/>
                <a:ea typeface="+mn-ea"/>
                <a:cs typeface="+mn-cs"/>
              </a:rPr>
              <a:t>tarafından finanse edilmektedir.</a:t>
            </a:r>
            <a:endParaRPr lang="en-US" sz="800" kern="1200" dirty="0" smtClean="0">
              <a:solidFill>
                <a:schemeClr val="tx1"/>
              </a:solidFill>
              <a:latin typeface="+mn-lt"/>
              <a:ea typeface="+mn-ea"/>
              <a:cs typeface="+mn-cs"/>
            </a:endParaRPr>
          </a:p>
          <a:p>
            <a:pPr algn="ctr"/>
            <a:r>
              <a:rPr lang="en-US" sz="800" kern="1200" dirty="0" smtClean="0">
                <a:solidFill>
                  <a:schemeClr val="tx1"/>
                </a:solidFill>
                <a:latin typeface="+mn-lt"/>
                <a:ea typeface="+mn-ea"/>
                <a:cs typeface="+mn-cs"/>
              </a:rPr>
              <a:t>This project is co-funded by the European Union</a:t>
            </a:r>
          </a:p>
          <a:p>
            <a:pPr algn="ctr"/>
            <a:r>
              <a:rPr lang="en-US" sz="800" kern="1200" dirty="0" smtClean="0">
                <a:solidFill>
                  <a:schemeClr val="tx1"/>
                </a:solidFill>
                <a:latin typeface="+mn-lt"/>
                <a:ea typeface="+mn-ea"/>
                <a:cs typeface="+mn-cs"/>
              </a:rPr>
              <a:t> and the Republic</a:t>
            </a:r>
            <a:r>
              <a:rPr lang="en-US" sz="800" kern="1200" baseline="0" dirty="0" smtClean="0">
                <a:solidFill>
                  <a:schemeClr val="tx1"/>
                </a:solidFill>
                <a:latin typeface="+mn-lt"/>
                <a:ea typeface="+mn-ea"/>
                <a:cs typeface="+mn-cs"/>
              </a:rPr>
              <a:t> of Turkey</a:t>
            </a:r>
            <a:endParaRPr lang="tr-TR" sz="800" kern="1200" dirty="0" smtClean="0">
              <a:solidFill>
                <a:schemeClr val="tx1"/>
              </a:solidFill>
              <a:latin typeface="+mn-lt"/>
              <a:ea typeface="+mn-ea"/>
              <a:cs typeface="+mn-cs"/>
            </a:endParaRPr>
          </a:p>
          <a:p>
            <a:pPr algn="ctr"/>
            <a:endParaRPr lang="tr-TR" sz="800" dirty="0"/>
          </a:p>
        </p:txBody>
      </p:sp>
      <p:pic>
        <p:nvPicPr>
          <p:cNvPr id="13" name="12 Resim" descr="HKU-logo-dikey-tr.png"/>
          <p:cNvPicPr>
            <a:picLocks noChangeAspect="1"/>
          </p:cNvPicPr>
          <p:nvPr userDrawn="1"/>
        </p:nvPicPr>
        <p:blipFill>
          <a:blip r:embed="rId13" cstate="print"/>
          <a:stretch>
            <a:fillRect/>
          </a:stretch>
        </p:blipFill>
        <p:spPr>
          <a:xfrm>
            <a:off x="5124952" y="6357959"/>
            <a:ext cx="375742" cy="416912"/>
          </a:xfrm>
          <a:prstGeom prst="rect">
            <a:avLst/>
          </a:prstGeom>
        </p:spPr>
      </p:pic>
      <p:pic>
        <p:nvPicPr>
          <p:cNvPr id="1026" name="Picture 2" descr="C:\Users\ilker\Desktop\AB projesi\Logo\png\ikgpro.png"/>
          <p:cNvPicPr>
            <a:picLocks noChangeAspect="1" noChangeArrowheads="1"/>
          </p:cNvPicPr>
          <p:nvPr userDrawn="1"/>
        </p:nvPicPr>
        <p:blipFill>
          <a:blip r:embed="rId14" cstate="print"/>
          <a:srcRect/>
          <a:stretch>
            <a:fillRect/>
          </a:stretch>
        </p:blipFill>
        <p:spPr bwMode="auto">
          <a:xfrm>
            <a:off x="-142908" y="5786460"/>
            <a:ext cx="1490125" cy="702889"/>
          </a:xfrm>
          <a:prstGeom prst="rect">
            <a:avLst/>
          </a:prstGeom>
          <a:noFill/>
        </p:spPr>
      </p:pic>
      <p:pic>
        <p:nvPicPr>
          <p:cNvPr id="7" name="Picture 3" descr="C:\Users\ilker\Desktop\AB projesi\Logo\png\meb.png"/>
          <p:cNvPicPr>
            <a:picLocks noChangeAspect="1" noChangeArrowheads="1"/>
          </p:cNvPicPr>
          <p:nvPr userDrawn="1"/>
        </p:nvPicPr>
        <p:blipFill>
          <a:blip r:embed="rId15" cstate="print"/>
          <a:srcRect/>
          <a:stretch>
            <a:fillRect/>
          </a:stretch>
        </p:blipFill>
        <p:spPr bwMode="auto">
          <a:xfrm>
            <a:off x="4030668" y="5800801"/>
            <a:ext cx="1112837" cy="628595"/>
          </a:xfrm>
          <a:prstGeom prst="rect">
            <a:avLst/>
          </a:prstGeom>
          <a:noFill/>
        </p:spPr>
      </p:pic>
      <p:pic>
        <p:nvPicPr>
          <p:cNvPr id="1028" name="Picture 4" descr="C:\Users\ilker\Desktop\AB projesi\Logo\png\bilsem.png"/>
          <p:cNvPicPr>
            <a:picLocks noChangeAspect="1" noChangeArrowheads="1"/>
          </p:cNvPicPr>
          <p:nvPr userDrawn="1"/>
        </p:nvPicPr>
        <p:blipFill>
          <a:blip r:embed="rId16" cstate="print"/>
          <a:srcRect/>
          <a:stretch>
            <a:fillRect/>
          </a:stretch>
        </p:blipFill>
        <p:spPr bwMode="auto">
          <a:xfrm>
            <a:off x="3714752" y="6357963"/>
            <a:ext cx="319991" cy="401655"/>
          </a:xfrm>
          <a:prstGeom prst="rect">
            <a:avLst/>
          </a:prstGeom>
          <a:noFill/>
        </p:spPr>
      </p:pic>
      <p:pic>
        <p:nvPicPr>
          <p:cNvPr id="1029" name="Picture 5" descr="C:\Users\ilker\Desktop\AB projesi\Logo\png\proje logo.png"/>
          <p:cNvPicPr>
            <a:picLocks noChangeAspect="1" noChangeArrowheads="1"/>
          </p:cNvPicPr>
          <p:nvPr userDrawn="1"/>
        </p:nvPicPr>
        <p:blipFill>
          <a:blip r:embed="rId17" cstate="print"/>
          <a:srcRect/>
          <a:stretch>
            <a:fillRect/>
          </a:stretch>
        </p:blipFill>
        <p:spPr bwMode="auto">
          <a:xfrm>
            <a:off x="4429132" y="6429397"/>
            <a:ext cx="333397" cy="327283"/>
          </a:xfrm>
          <a:prstGeom prst="rect">
            <a:avLst/>
          </a:prstGeom>
          <a:noFill/>
        </p:spPr>
      </p:pic>
      <p:pic>
        <p:nvPicPr>
          <p:cNvPr id="1030" name="Picture 6" descr="C:\Users\ilker\Desktop\AB projesi\Logo\png\sosyal.png"/>
          <p:cNvPicPr>
            <a:picLocks noChangeAspect="1" noChangeArrowheads="1"/>
          </p:cNvPicPr>
          <p:nvPr userDrawn="1"/>
        </p:nvPicPr>
        <p:blipFill>
          <a:blip r:embed="rId18" cstate="print"/>
          <a:srcRect/>
          <a:stretch>
            <a:fillRect/>
          </a:stretch>
        </p:blipFill>
        <p:spPr bwMode="auto">
          <a:xfrm>
            <a:off x="7992533" y="5972937"/>
            <a:ext cx="865755" cy="456459"/>
          </a:xfrm>
          <a:prstGeom prst="rect">
            <a:avLst/>
          </a:prstGeom>
          <a:noFill/>
        </p:spPr>
      </p:pic>
      <p:pic>
        <p:nvPicPr>
          <p:cNvPr id="1031" name="Picture 7" descr="C:\Users\ilker\Desktop\AB projesi\Logo\png\ab.png"/>
          <p:cNvPicPr>
            <a:picLocks noChangeAspect="1" noChangeArrowheads="1"/>
          </p:cNvPicPr>
          <p:nvPr userDrawn="1"/>
        </p:nvPicPr>
        <p:blipFill>
          <a:blip r:embed="rId19"/>
          <a:srcRect/>
          <a:stretch>
            <a:fillRect/>
          </a:stretch>
        </p:blipFill>
        <p:spPr bwMode="auto">
          <a:xfrm>
            <a:off x="3571868" y="142853"/>
            <a:ext cx="2047876" cy="8286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gifted.uconn.edu/sem/pdf/PCM.pdf" TargetMode="External"/><Relationship Id="rId2" Type="http://schemas.openxmlformats.org/officeDocument/2006/relationships/hyperlink" Target="https://www.nagc.org/resources-publications/resources/parallel-curriculum-model" TargetMode="External"/><Relationship Id="rId1" Type="http://schemas.openxmlformats.org/officeDocument/2006/relationships/slideLayout" Target="../slideLayouts/slideLayout2.xml"/><Relationship Id="rId6" Type="http://schemas.openxmlformats.org/officeDocument/2006/relationships/hyperlink" Target="https://www.hoagiesgifted.org/parallel_curriculum.htm" TargetMode="External"/><Relationship Id="rId5" Type="http://schemas.openxmlformats.org/officeDocument/2006/relationships/hyperlink" Target="https://www.nagc.org/resources-publications/gifted-education-practices/teaching-high-potential/parallel-curriculum-units" TargetMode="External"/><Relationship Id="rId4" Type="http://schemas.openxmlformats.org/officeDocument/2006/relationships/hyperlink" Target="http://www.ascd.org/publications/books/198023/chapters/The-Parallel-Curriculum-Model.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3302057"/>
            <a:ext cx="9144000" cy="1470025"/>
          </a:xfrm>
        </p:spPr>
        <p:txBody>
          <a:bodyPr>
            <a:noAutofit/>
          </a:bodyPr>
          <a:lstStyle/>
          <a:p>
            <a:pPr defTabSz="958850"/>
            <a:r>
              <a:rPr lang="tr-TR" sz="2400" b="1" dirty="0" smtClean="0"/>
              <a:t>“A </a:t>
            </a:r>
            <a:r>
              <a:rPr lang="tr-TR" sz="2400" b="1" dirty="0"/>
              <a:t>CHANCE TO TEACHERS TO UNWRAP THE PACKAGES OF THE </a:t>
            </a:r>
            <a:r>
              <a:rPr lang="tr-TR" sz="2400" b="1" dirty="0" smtClean="0"/>
              <a:t>GIFTED</a:t>
            </a:r>
            <a:r>
              <a:rPr lang="tr-TR" sz="2400" dirty="0"/>
              <a:t>”</a:t>
            </a:r>
            <a:r>
              <a:rPr lang="tr-TR" sz="2400" b="1" dirty="0" smtClean="0"/>
              <a:t> </a:t>
            </a:r>
            <a:br>
              <a:rPr lang="tr-TR" sz="2400" b="1" dirty="0" smtClean="0"/>
            </a:br>
            <a:r>
              <a:rPr lang="tr-TR" sz="2000" b="1" dirty="0" smtClean="0"/>
              <a:t/>
            </a:r>
            <a:br>
              <a:rPr lang="tr-TR" sz="2000" b="1" dirty="0" smtClean="0"/>
            </a:br>
            <a:r>
              <a:rPr lang="tr-TR" sz="2400" b="1" dirty="0" smtClean="0"/>
              <a:t>Projesi </a:t>
            </a:r>
            <a:r>
              <a:rPr lang="tr-TR" sz="2400" b="1" smtClean="0"/>
              <a:t>Öğretmen Eğitimi</a:t>
            </a:r>
            <a:endParaRPr lang="tr-TR" sz="2400" b="1" dirty="0"/>
          </a:p>
        </p:txBody>
      </p:sp>
      <p:sp>
        <p:nvSpPr>
          <p:cNvPr id="3" name="2 Alt Başlık"/>
          <p:cNvSpPr>
            <a:spLocks noGrp="1"/>
          </p:cNvSpPr>
          <p:nvPr>
            <p:ph type="subTitle" idx="1"/>
          </p:nvPr>
        </p:nvSpPr>
        <p:spPr>
          <a:xfrm>
            <a:off x="0" y="1844824"/>
            <a:ext cx="9144000" cy="1345704"/>
          </a:xfrm>
        </p:spPr>
        <p:txBody>
          <a:bodyPr>
            <a:normAutofit/>
          </a:bodyPr>
          <a:lstStyle/>
          <a:p>
            <a:r>
              <a:rPr lang="tr-TR" sz="2000" b="1" dirty="0">
                <a:solidFill>
                  <a:schemeClr val="tx1"/>
                </a:solidFill>
              </a:rPr>
              <a:t>Bütünleştirici Eğitim İçin Özel Eğitim Hizmetlerinin Kalitesinin Arttırılması (IQSES</a:t>
            </a:r>
            <a:r>
              <a:rPr lang="tr-TR" sz="2000" b="1" dirty="0" smtClean="0">
                <a:solidFill>
                  <a:schemeClr val="tx1"/>
                </a:solidFill>
              </a:rPr>
              <a:t>) </a:t>
            </a:r>
          </a:p>
          <a:p>
            <a:r>
              <a:rPr lang="tr-TR" sz="2000" b="1" dirty="0" smtClean="0">
                <a:solidFill>
                  <a:schemeClr val="tx1"/>
                </a:solidFill>
              </a:rPr>
              <a:t>Hibe </a:t>
            </a:r>
            <a:r>
              <a:rPr lang="tr-TR" sz="2000" b="1" dirty="0">
                <a:solidFill>
                  <a:schemeClr val="tx1"/>
                </a:solidFill>
              </a:rPr>
              <a:t>Programı</a:t>
            </a:r>
          </a:p>
        </p:txBody>
      </p:sp>
      <p:sp>
        <p:nvSpPr>
          <p:cNvPr id="5" name="Metin kutusu 4"/>
          <p:cNvSpPr txBox="1"/>
          <p:nvPr/>
        </p:nvSpPr>
        <p:spPr>
          <a:xfrm>
            <a:off x="3707911" y="4772076"/>
            <a:ext cx="1350050" cy="707886"/>
          </a:xfrm>
          <a:prstGeom prst="rect">
            <a:avLst/>
          </a:prstGeom>
          <a:noFill/>
        </p:spPr>
        <p:txBody>
          <a:bodyPr wrap="none" rtlCol="0">
            <a:spAutoFit/>
          </a:bodyPr>
          <a:lstStyle/>
          <a:p>
            <a:pPr algn="ctr"/>
            <a:r>
              <a:rPr lang="tr-TR" sz="2000" b="1" dirty="0" smtClean="0"/>
              <a:t>Mart 2022 </a:t>
            </a:r>
          </a:p>
          <a:p>
            <a:pPr algn="ctr"/>
            <a:r>
              <a:rPr lang="tr-TR" sz="2000" b="1" dirty="0" smtClean="0"/>
              <a:t>Ankara</a:t>
            </a:r>
            <a:endParaRPr lang="tr-TR" sz="2000" b="1" dirty="0"/>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01909" y="2636913"/>
            <a:ext cx="758972" cy="7867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Amaç</a:t>
            </a:r>
            <a:r>
              <a:rPr lang="tr-TR" dirty="0"/>
              <a:t>, </a:t>
            </a:r>
            <a:r>
              <a:rPr lang="tr-TR" dirty="0" smtClean="0"/>
              <a:t>öğrencilerin</a:t>
            </a:r>
          </a:p>
          <a:p>
            <a:r>
              <a:rPr lang="tr-TR" dirty="0" smtClean="0"/>
              <a:t> </a:t>
            </a:r>
            <a:r>
              <a:rPr lang="tr-TR" dirty="0"/>
              <a:t>bağımsız araştırmacı</a:t>
            </a:r>
            <a:r>
              <a:rPr lang="tr-TR" dirty="0" smtClean="0"/>
              <a:t>,</a:t>
            </a:r>
          </a:p>
          <a:p>
            <a:r>
              <a:rPr lang="tr-TR" dirty="0" smtClean="0"/>
              <a:t> </a:t>
            </a:r>
            <a:r>
              <a:rPr lang="tr-TR" dirty="0"/>
              <a:t>üretici, </a:t>
            </a:r>
            <a:endParaRPr lang="tr-TR" dirty="0" smtClean="0"/>
          </a:p>
          <a:p>
            <a:r>
              <a:rPr lang="tr-TR" dirty="0" smtClean="0"/>
              <a:t>problem </a:t>
            </a:r>
            <a:r>
              <a:rPr lang="tr-TR" dirty="0"/>
              <a:t>çözücü ve </a:t>
            </a:r>
            <a:endParaRPr lang="tr-TR" dirty="0" smtClean="0"/>
          </a:p>
          <a:p>
            <a:r>
              <a:rPr lang="tr-TR" dirty="0" smtClean="0"/>
              <a:t>uygulayıcı </a:t>
            </a:r>
          </a:p>
          <a:p>
            <a:pPr marL="0" indent="0">
              <a:buNone/>
            </a:pPr>
            <a:r>
              <a:rPr lang="tr-TR" dirty="0" smtClean="0"/>
              <a:t>olabilmelerine </a:t>
            </a:r>
            <a:r>
              <a:rPr lang="tr-TR" dirty="0"/>
              <a:t>fırsatlar sunulmasıdır. </a:t>
            </a:r>
          </a:p>
        </p:txBody>
      </p:sp>
    </p:spTree>
    <p:extLst>
      <p:ext uri="{BB962C8B-B14F-4D97-AF65-F5344CB8AC3E}">
        <p14:creationId xmlns:p14="http://schemas.microsoft.com/office/powerpoint/2010/main" xmlns="" val="390187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Öğrencinin </a:t>
            </a:r>
            <a:endParaRPr lang="tr-TR" dirty="0" smtClean="0"/>
          </a:p>
          <a:p>
            <a:r>
              <a:rPr lang="tr-TR" dirty="0" smtClean="0"/>
              <a:t>ilgi </a:t>
            </a:r>
            <a:r>
              <a:rPr lang="tr-TR" dirty="0"/>
              <a:t>duyduğu konulardaki alan uzmanlarıyla bağlantıya geçme</a:t>
            </a:r>
            <a:r>
              <a:rPr lang="tr-TR" dirty="0" smtClean="0"/>
              <a:t>,</a:t>
            </a:r>
          </a:p>
          <a:p>
            <a:r>
              <a:rPr lang="tr-TR" dirty="0" smtClean="0"/>
              <a:t> </a:t>
            </a:r>
            <a:r>
              <a:rPr lang="tr-TR" dirty="0"/>
              <a:t>bağımsız öğrenmeyi sağlama için gerekli araç-gereç ve yöntemi belirleme, </a:t>
            </a:r>
            <a:endParaRPr lang="tr-TR" dirty="0" smtClean="0"/>
          </a:p>
          <a:p>
            <a:r>
              <a:rPr lang="tr-TR" dirty="0" smtClean="0"/>
              <a:t>bunun </a:t>
            </a:r>
            <a:r>
              <a:rPr lang="tr-TR" dirty="0"/>
              <a:t>için eylem adımlarını planlama, </a:t>
            </a:r>
            <a:endParaRPr lang="tr-TR" dirty="0" smtClean="0"/>
          </a:p>
          <a:p>
            <a:r>
              <a:rPr lang="tr-TR" dirty="0" smtClean="0"/>
              <a:t>öğrendiklerini </a:t>
            </a:r>
            <a:r>
              <a:rPr lang="tr-TR" dirty="0"/>
              <a:t>gerçek ortamlarda uygulama ve </a:t>
            </a:r>
            <a:endParaRPr lang="tr-TR" dirty="0" smtClean="0"/>
          </a:p>
          <a:p>
            <a:r>
              <a:rPr lang="tr-TR" dirty="0" smtClean="0"/>
              <a:t>öğrenilenlerin </a:t>
            </a:r>
            <a:r>
              <a:rPr lang="tr-TR" dirty="0"/>
              <a:t>başka alanlara transfer etme yeterlilikleri desteklenmektedir.</a:t>
            </a:r>
          </a:p>
          <a:p>
            <a:endParaRPr lang="tr-TR" dirty="0"/>
          </a:p>
          <a:p>
            <a:endParaRPr lang="tr-TR" dirty="0"/>
          </a:p>
        </p:txBody>
      </p:sp>
    </p:spTree>
    <p:extLst>
      <p:ext uri="{BB962C8B-B14F-4D97-AF65-F5344CB8AC3E}">
        <p14:creationId xmlns:p14="http://schemas.microsoft.com/office/powerpoint/2010/main" xmlns="" val="29593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               4</a:t>
            </a:r>
            <a:r>
              <a:rPr lang="tr-TR" dirty="0"/>
              <a:t>. </a:t>
            </a:r>
            <a:r>
              <a:rPr lang="tr-TR" b="1" dirty="0"/>
              <a:t>Farkındalık </a:t>
            </a:r>
            <a:r>
              <a:rPr lang="tr-TR" b="1" dirty="0" smtClean="0"/>
              <a:t>müfredatı</a:t>
            </a:r>
          </a:p>
          <a:p>
            <a:r>
              <a:rPr lang="tr-TR" dirty="0" smtClean="0"/>
              <a:t>özel </a:t>
            </a:r>
            <a:r>
              <a:rPr lang="tr-TR" dirty="0"/>
              <a:t>yetenekli </a:t>
            </a:r>
            <a:r>
              <a:rPr lang="tr-TR" dirty="0" smtClean="0"/>
              <a:t>öğrencinin </a:t>
            </a:r>
            <a:r>
              <a:rPr lang="tr-TR" dirty="0"/>
              <a:t>o yetenek alanında </a:t>
            </a:r>
            <a:r>
              <a:rPr lang="tr-TR" dirty="0" smtClean="0"/>
              <a:t>çalışan kişinin </a:t>
            </a:r>
            <a:r>
              <a:rPr lang="tr-TR" dirty="0"/>
              <a:t>sorunlarını, o alanda yetenekli biri olması </a:t>
            </a:r>
            <a:r>
              <a:rPr lang="tr-TR" dirty="0" smtClean="0"/>
              <a:t>için </a:t>
            </a:r>
            <a:r>
              <a:rPr lang="tr-TR" dirty="0"/>
              <a:t>neler yapması </a:t>
            </a:r>
            <a:r>
              <a:rPr lang="tr-TR" dirty="0" smtClean="0"/>
              <a:t>gerektiği </a:t>
            </a:r>
            <a:r>
              <a:rPr lang="tr-TR" dirty="0"/>
              <a:t>ile ilgili farkındalık </a:t>
            </a:r>
            <a:r>
              <a:rPr lang="tr-TR" dirty="0" smtClean="0"/>
              <a:t>oluşturmayı sağlar. </a:t>
            </a:r>
            <a:endParaRPr lang="tr-TR" dirty="0"/>
          </a:p>
          <a:p>
            <a:r>
              <a:rPr lang="tr-TR" dirty="0" smtClean="0"/>
              <a:t>.</a:t>
            </a:r>
            <a:endParaRPr lang="tr-TR" dirty="0"/>
          </a:p>
        </p:txBody>
      </p:sp>
    </p:spTree>
    <p:extLst>
      <p:ext uri="{BB962C8B-B14F-4D97-AF65-F5344CB8AC3E}">
        <p14:creationId xmlns:p14="http://schemas.microsoft.com/office/powerpoint/2010/main" xmlns="" val="78092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Öğrencilerin öz – farkındalıklarını geliştirebilecekleri ve çalışılan disiplinle bağlantılarını artıracakları deneyimlemelere ortamlar sağlanır</a:t>
            </a:r>
          </a:p>
        </p:txBody>
      </p:sp>
    </p:spTree>
    <p:extLst>
      <p:ext uri="{BB962C8B-B14F-4D97-AF65-F5344CB8AC3E}">
        <p14:creationId xmlns:p14="http://schemas.microsoft.com/office/powerpoint/2010/main" xmlns="" val="1957724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500" dirty="0"/>
              <a:t>Müfredat hazırlanırken şu sorulara yanıt aranır</a:t>
            </a:r>
            <a:r>
              <a:rPr lang="tr-TR" sz="3500" dirty="0" smtClean="0"/>
              <a:t>:</a:t>
            </a:r>
          </a:p>
          <a:p>
            <a:endParaRPr lang="tr-TR" sz="3500" dirty="0"/>
          </a:p>
          <a:p>
            <a:pPr lvl="1"/>
            <a:r>
              <a:rPr lang="tr-TR" dirty="0"/>
              <a:t>Öğrencilerin ilgi, yetenek ve öğrenme tercihleri nelerdir</a:t>
            </a:r>
            <a:r>
              <a:rPr lang="tr-TR" dirty="0" smtClean="0"/>
              <a:t>?</a:t>
            </a:r>
            <a:endParaRPr lang="tr-TR" dirty="0"/>
          </a:p>
        </p:txBody>
      </p:sp>
    </p:spTree>
    <p:extLst>
      <p:ext uri="{BB962C8B-B14F-4D97-AF65-F5344CB8AC3E}">
        <p14:creationId xmlns:p14="http://schemas.microsoft.com/office/powerpoint/2010/main" xmlns="" val="387636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Hangi konu, beceri, fırsat ve meslekler öğrenci profiliyle uyumludur?</a:t>
            </a:r>
          </a:p>
          <a:p>
            <a:endParaRPr lang="tr-TR" dirty="0"/>
          </a:p>
        </p:txBody>
      </p:sp>
    </p:spTree>
    <p:extLst>
      <p:ext uri="{BB962C8B-B14F-4D97-AF65-F5344CB8AC3E}">
        <p14:creationId xmlns:p14="http://schemas.microsoft.com/office/powerpoint/2010/main" xmlns="" val="430476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Öğretmeyi hedeflediğim konu ile öğrencilerin profili arasında nasıl bağlantı kurulabilir</a:t>
            </a:r>
            <a:r>
              <a:rPr lang="tr-TR" dirty="0" smtClean="0"/>
              <a:t>?</a:t>
            </a:r>
            <a:endParaRPr lang="tr-TR" dirty="0"/>
          </a:p>
        </p:txBody>
      </p:sp>
    </p:spTree>
    <p:extLst>
      <p:ext uri="{BB962C8B-B14F-4D97-AF65-F5344CB8AC3E}">
        <p14:creationId xmlns:p14="http://schemas.microsoft.com/office/powerpoint/2010/main" xmlns="" val="3574846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Öğrencileri ilgi duyduğu veya güçlü olduğu alanlardaki rol model, organizasyon veya uzmanlar ile nasıl tanıştırılabilir?</a:t>
            </a:r>
          </a:p>
          <a:p>
            <a:endParaRPr lang="tr-TR" dirty="0"/>
          </a:p>
          <a:p>
            <a:pPr marL="0" indent="0">
              <a:buNone/>
            </a:pPr>
            <a:endParaRPr lang="tr-TR" dirty="0"/>
          </a:p>
          <a:p>
            <a:endParaRPr lang="tr-TR" dirty="0"/>
          </a:p>
        </p:txBody>
      </p:sp>
    </p:spTree>
    <p:extLst>
      <p:ext uri="{BB962C8B-B14F-4D97-AF65-F5344CB8AC3E}">
        <p14:creationId xmlns:p14="http://schemas.microsoft.com/office/powerpoint/2010/main" xmlns="" val="2990443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1"/>
            <a:r>
              <a:rPr lang="tr-TR" dirty="0"/>
              <a:t>Öğrencilerin güçlü olduğu yönleri veya alanları keşfetmesi nasıl sağlanabilir?</a:t>
            </a:r>
          </a:p>
          <a:p>
            <a:endParaRPr lang="tr-TR" dirty="0"/>
          </a:p>
          <a:p>
            <a:endParaRPr lang="tr-TR" dirty="0"/>
          </a:p>
        </p:txBody>
      </p:sp>
    </p:spTree>
    <p:extLst>
      <p:ext uri="{BB962C8B-B14F-4D97-AF65-F5344CB8AC3E}">
        <p14:creationId xmlns:p14="http://schemas.microsoft.com/office/powerpoint/2010/main" xmlns="" val="3111009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Öğrencinin kendini gerçekleştirme sürecinde farkındalığını artırmada nasıl yardımcı olunabilir? Gelişimleri nasıl ölçülebilir?</a:t>
            </a:r>
          </a:p>
          <a:p>
            <a:endParaRPr lang="tr-TR" dirty="0"/>
          </a:p>
        </p:txBody>
      </p:sp>
    </p:spTree>
    <p:extLst>
      <p:ext uri="{BB962C8B-B14F-4D97-AF65-F5344CB8AC3E}">
        <p14:creationId xmlns:p14="http://schemas.microsoft.com/office/powerpoint/2010/main" xmlns="" val="174933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PARALEL (KOŞUT) MÜFREDAT MODELİ</a:t>
            </a:r>
          </a:p>
        </p:txBody>
      </p:sp>
      <p:sp>
        <p:nvSpPr>
          <p:cNvPr id="3" name="İçerik Yer Tutucusu 2"/>
          <p:cNvSpPr>
            <a:spLocks noGrp="1"/>
          </p:cNvSpPr>
          <p:nvPr>
            <p:ph idx="1"/>
          </p:nvPr>
        </p:nvSpPr>
        <p:spPr/>
        <p:txBody>
          <a:bodyPr>
            <a:normAutofit fontScale="92500"/>
          </a:bodyPr>
          <a:lstStyle/>
          <a:p>
            <a:r>
              <a:rPr lang="tr-TR" dirty="0" smtClean="0"/>
              <a:t>özel </a:t>
            </a:r>
            <a:r>
              <a:rPr lang="tr-TR" dirty="0"/>
              <a:t>yetenekli öğrenciler için paralel müfredat, </a:t>
            </a:r>
            <a:endParaRPr lang="tr-TR" dirty="0" smtClean="0"/>
          </a:p>
          <a:p>
            <a:r>
              <a:rPr lang="tr-TR" dirty="0" smtClean="0"/>
              <a:t>akademik </a:t>
            </a:r>
            <a:r>
              <a:rPr lang="tr-TR" dirty="0"/>
              <a:t>olarak yüksek yetenekli öğrencilere, genel olarak sınıf arkadaşlarından daha ileri düzeyde bir eğitim sunmak için tasarlanmış özel bir eğitim programıdır. </a:t>
            </a:r>
            <a:endParaRPr lang="tr-TR" dirty="0" smtClean="0"/>
          </a:p>
          <a:p>
            <a:r>
              <a:rPr lang="tr-TR" dirty="0" smtClean="0"/>
              <a:t>Bu </a:t>
            </a:r>
            <a:r>
              <a:rPr lang="tr-TR" dirty="0"/>
              <a:t>programlar, öğrencilerin öğrenme ihtiyaçlarını karşılamak için tasarlanmış ek programlar veya öğrenme fırsatları sunarak, öğrencilerin kendilerini daha ileriye taşımalarına olanak tanır.</a:t>
            </a:r>
          </a:p>
          <a:p>
            <a:endParaRPr lang="tr-TR" dirty="0"/>
          </a:p>
        </p:txBody>
      </p:sp>
    </p:spTree>
    <p:extLst>
      <p:ext uri="{BB962C8B-B14F-4D97-AF65-F5344CB8AC3E}">
        <p14:creationId xmlns:p14="http://schemas.microsoft.com/office/powerpoint/2010/main" xmlns="" val="2920553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Öğrencilerin gelişimi için hangi etkinlik ve eğitsel ortamlar daha uygundur?</a:t>
            </a:r>
          </a:p>
          <a:p>
            <a:endParaRPr lang="tr-TR" dirty="0"/>
          </a:p>
        </p:txBody>
      </p:sp>
    </p:spTree>
    <p:extLst>
      <p:ext uri="{BB962C8B-B14F-4D97-AF65-F5344CB8AC3E}">
        <p14:creationId xmlns:p14="http://schemas.microsoft.com/office/powerpoint/2010/main" xmlns="" val="3344027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Öğrencilerin kendini gerçekleştirme sürecinde uzun dönemli bir plan nasıl hazırlanabilir</a:t>
            </a:r>
            <a:r>
              <a:rPr lang="tr-TR" dirty="0" smtClean="0"/>
              <a:t>?</a:t>
            </a:r>
            <a:endParaRPr lang="tr-TR" dirty="0"/>
          </a:p>
        </p:txBody>
      </p:sp>
    </p:spTree>
    <p:extLst>
      <p:ext uri="{BB962C8B-B14F-4D97-AF65-F5344CB8AC3E}">
        <p14:creationId xmlns:p14="http://schemas.microsoft.com/office/powerpoint/2010/main" xmlns="" val="4280885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a:t>Öğrencinin gelişimini hangi kaynak, etkinlik ve ürünlerle sürdürebilirim?</a:t>
            </a:r>
          </a:p>
          <a:p>
            <a:endParaRPr lang="tr-TR" dirty="0"/>
          </a:p>
          <a:p>
            <a:pPr marL="0" indent="0">
              <a:buNone/>
            </a:pPr>
            <a:endParaRPr lang="tr-TR" dirty="0"/>
          </a:p>
        </p:txBody>
      </p:sp>
    </p:spTree>
    <p:extLst>
      <p:ext uri="{BB962C8B-B14F-4D97-AF65-F5344CB8AC3E}">
        <p14:creationId xmlns:p14="http://schemas.microsoft.com/office/powerpoint/2010/main" xmlns="" val="4192538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Paralel müfredat programları,</a:t>
            </a:r>
          </a:p>
          <a:p>
            <a:endParaRPr lang="tr-TR" dirty="0"/>
          </a:p>
        </p:txBody>
      </p:sp>
    </p:spTree>
    <p:extLst>
      <p:ext uri="{BB962C8B-B14F-4D97-AF65-F5344CB8AC3E}">
        <p14:creationId xmlns:p14="http://schemas.microsoft.com/office/powerpoint/2010/main" xmlns="" val="3749936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öğrencilerin </a:t>
            </a:r>
            <a:r>
              <a:rPr lang="tr-TR" dirty="0"/>
              <a:t>sınıf düzeylerine göre daha ileri seviyedeki derslerle hazırlık yapmalarına olanak tanır. </a:t>
            </a:r>
            <a:endParaRPr lang="tr-TR" dirty="0" smtClean="0"/>
          </a:p>
          <a:p>
            <a:pPr marL="0" indent="0">
              <a:buNone/>
            </a:pPr>
            <a:r>
              <a:rPr lang="tr-TR" dirty="0" smtClean="0"/>
              <a:t>Örneğin</a:t>
            </a:r>
            <a:r>
              <a:rPr lang="tr-TR" dirty="0"/>
              <a:t>, bir matematik veya bilim programı, öğrencilere daha ileri seviyedeki matematik veya bilim dersleri sunarak, öğrencilerin ilerideki derslerde başarılı olmalarına yardımcı olabilir.</a:t>
            </a:r>
          </a:p>
          <a:p>
            <a:endParaRPr lang="tr-TR" dirty="0"/>
          </a:p>
        </p:txBody>
      </p:sp>
    </p:spTree>
    <p:extLst>
      <p:ext uri="{BB962C8B-B14F-4D97-AF65-F5344CB8AC3E}">
        <p14:creationId xmlns:p14="http://schemas.microsoft.com/office/powerpoint/2010/main" xmlns="" val="213271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ctr">
              <a:buNone/>
            </a:pPr>
            <a:r>
              <a:rPr lang="tr-TR" dirty="0"/>
              <a:t>Paralel müfredat programları</a:t>
            </a:r>
            <a:r>
              <a:rPr lang="tr-TR" dirty="0" smtClean="0"/>
              <a:t>,</a:t>
            </a:r>
          </a:p>
          <a:p>
            <a:r>
              <a:rPr lang="tr-TR" dirty="0" smtClean="0"/>
              <a:t> </a:t>
            </a:r>
            <a:r>
              <a:rPr lang="tr-TR" dirty="0"/>
              <a:t>öğrencilerin ilgi alanlarına uygun olarak tasarlanmış özel projeler ve araştırmalar sunarak, öğrencilerin özgün çalışmalarını keşfetmelerine ve geliştirmelerine yardımcı olur. </a:t>
            </a:r>
            <a:endParaRPr lang="tr-TR" dirty="0" smtClean="0"/>
          </a:p>
          <a:p>
            <a:r>
              <a:rPr lang="tr-TR" dirty="0" smtClean="0"/>
              <a:t>Bu </a:t>
            </a:r>
            <a:r>
              <a:rPr lang="tr-TR" dirty="0"/>
              <a:t>projeler</a:t>
            </a:r>
            <a:r>
              <a:rPr lang="tr-TR" u="sng" dirty="0"/>
              <a:t>, öğrencilerin ilgi alanlarına uygun </a:t>
            </a:r>
            <a:r>
              <a:rPr lang="tr-TR" dirty="0"/>
              <a:t>olarak tasarlanabilir ve öğrencilerin özgüvenlerini artırarak </a:t>
            </a:r>
            <a:r>
              <a:rPr lang="tr-TR" u="sng" dirty="0"/>
              <a:t>özgür düşüncelerini </a:t>
            </a:r>
            <a:r>
              <a:rPr lang="tr-TR" dirty="0"/>
              <a:t>teşvik edebilir. </a:t>
            </a:r>
          </a:p>
          <a:p>
            <a:endParaRPr lang="tr-TR" dirty="0"/>
          </a:p>
        </p:txBody>
      </p:sp>
    </p:spTree>
    <p:extLst>
      <p:ext uri="{BB962C8B-B14F-4D97-AF65-F5344CB8AC3E}">
        <p14:creationId xmlns:p14="http://schemas.microsoft.com/office/powerpoint/2010/main" xmlns="" val="3521678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Dünyada </a:t>
            </a:r>
            <a:r>
              <a:rPr lang="tr-TR" dirty="0"/>
              <a:t>birçok okul </a:t>
            </a:r>
            <a:r>
              <a:rPr lang="tr-TR" dirty="0" smtClean="0"/>
              <a:t>özel </a:t>
            </a:r>
            <a:r>
              <a:rPr lang="tr-TR" dirty="0"/>
              <a:t>yetenekli öğrenciler için paralel müfredat uygulamaktadır. Bu okulların birçoğu özel okullar veya özel eğitim kurumlarıdır, ancak bazı kamu okulları da bu tür programlar sunmaktadır.</a:t>
            </a:r>
          </a:p>
          <a:p>
            <a:endParaRPr lang="tr-TR" dirty="0"/>
          </a:p>
        </p:txBody>
      </p:sp>
    </p:spTree>
    <p:extLst>
      <p:ext uri="{BB962C8B-B14F-4D97-AF65-F5344CB8AC3E}">
        <p14:creationId xmlns:p14="http://schemas.microsoft.com/office/powerpoint/2010/main" xmlns="" val="2099132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Örneğin, ABD'de Duke Üniversitesi'nde bulunan </a:t>
            </a:r>
            <a:r>
              <a:rPr lang="tr-TR" dirty="0" err="1"/>
              <a:t>Talent</a:t>
            </a:r>
            <a:r>
              <a:rPr lang="tr-TR" dirty="0"/>
              <a:t> </a:t>
            </a:r>
            <a:r>
              <a:rPr lang="tr-TR" dirty="0" err="1"/>
              <a:t>Identification</a:t>
            </a:r>
            <a:r>
              <a:rPr lang="tr-TR" dirty="0"/>
              <a:t> Program (TIP), 4. sınıftan itibaren öğrencilere paralel müfredat programları sunmaktadır. </a:t>
            </a:r>
            <a:endParaRPr lang="tr-TR" dirty="0" smtClean="0"/>
          </a:p>
          <a:p>
            <a:r>
              <a:rPr lang="tr-TR" dirty="0"/>
              <a:t>Kanada'da, </a:t>
            </a:r>
            <a:r>
              <a:rPr lang="tr-TR" dirty="0" err="1"/>
              <a:t>The</a:t>
            </a:r>
            <a:r>
              <a:rPr lang="tr-TR" dirty="0"/>
              <a:t> </a:t>
            </a:r>
            <a:r>
              <a:rPr lang="tr-TR" dirty="0" err="1"/>
              <a:t>National</a:t>
            </a:r>
            <a:r>
              <a:rPr lang="tr-TR" dirty="0"/>
              <a:t> Program </a:t>
            </a:r>
            <a:r>
              <a:rPr lang="tr-TR" dirty="0" err="1"/>
              <a:t>for</a:t>
            </a:r>
            <a:r>
              <a:rPr lang="tr-TR" dirty="0"/>
              <a:t> </a:t>
            </a:r>
            <a:r>
              <a:rPr lang="tr-TR" dirty="0" err="1"/>
              <a:t>Gifted</a:t>
            </a:r>
            <a:r>
              <a:rPr lang="tr-TR" dirty="0"/>
              <a:t> </a:t>
            </a:r>
            <a:r>
              <a:rPr lang="tr-TR" dirty="0" err="1"/>
              <a:t>Education</a:t>
            </a:r>
            <a:r>
              <a:rPr lang="tr-TR" dirty="0"/>
              <a:t> de </a:t>
            </a:r>
            <a:r>
              <a:rPr lang="tr-TR" dirty="0" smtClean="0"/>
              <a:t>özel </a:t>
            </a:r>
            <a:r>
              <a:rPr lang="tr-TR" dirty="0"/>
              <a:t>yetenekli öğrenciler için paralel müfredat programları sunmaktadır.</a:t>
            </a:r>
          </a:p>
          <a:p>
            <a:endParaRPr lang="tr-TR" dirty="0"/>
          </a:p>
        </p:txBody>
      </p:sp>
    </p:spTree>
    <p:extLst>
      <p:ext uri="{BB962C8B-B14F-4D97-AF65-F5344CB8AC3E}">
        <p14:creationId xmlns:p14="http://schemas.microsoft.com/office/powerpoint/2010/main" xmlns="" val="1744380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Fen dersleri için paralel müfredat programları, öğrencilerin bilimsel yöntemi kullanarak araştırma yapmalarına ve fen konularını daha derinlemesine anlamalarına yardımcı olabilir</a:t>
            </a:r>
            <a:r>
              <a:rPr lang="tr-TR" dirty="0" smtClean="0"/>
              <a:t>.</a:t>
            </a:r>
          </a:p>
          <a:p>
            <a:pPr marL="0" indent="0">
              <a:buNone/>
            </a:pPr>
            <a:endParaRPr lang="tr-TR" dirty="0"/>
          </a:p>
          <a:p>
            <a:pPr marL="0" indent="0">
              <a:buNone/>
            </a:pPr>
            <a:r>
              <a:rPr lang="tr-TR" dirty="0" smtClean="0"/>
              <a:t> fen </a:t>
            </a:r>
            <a:r>
              <a:rPr lang="tr-TR" dirty="0"/>
              <a:t>dersleri için bir paralel müfredat </a:t>
            </a:r>
            <a:r>
              <a:rPr lang="tr-TR" dirty="0" smtClean="0"/>
              <a:t>örneği verebilir miyiz?</a:t>
            </a:r>
            <a:endParaRPr lang="tr-TR" dirty="0"/>
          </a:p>
          <a:p>
            <a:endParaRPr lang="tr-TR" dirty="0"/>
          </a:p>
        </p:txBody>
      </p:sp>
    </p:spTree>
    <p:extLst>
      <p:ext uri="{BB962C8B-B14F-4D97-AF65-F5344CB8AC3E}">
        <p14:creationId xmlns:p14="http://schemas.microsoft.com/office/powerpoint/2010/main" xmlns="" val="1236599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514350" lvl="0" indent="-514350">
              <a:buAutoNum type="arabicPeriod"/>
            </a:pPr>
            <a:r>
              <a:rPr lang="tr-TR" u="sng" dirty="0" smtClean="0"/>
              <a:t>Bilimsel </a:t>
            </a:r>
            <a:r>
              <a:rPr lang="tr-TR" u="sng" dirty="0"/>
              <a:t>Araştırma Projesi: </a:t>
            </a:r>
            <a:endParaRPr lang="tr-TR" u="sng" dirty="0" smtClean="0"/>
          </a:p>
          <a:p>
            <a:pPr marL="0" lvl="0" indent="0">
              <a:buNone/>
            </a:pPr>
            <a:r>
              <a:rPr lang="tr-TR" dirty="0" smtClean="0"/>
              <a:t>Bu </a:t>
            </a:r>
            <a:r>
              <a:rPr lang="tr-TR" dirty="0"/>
              <a:t>proje, öğrencilerin fen bilimleri konularında kendi araştırmalarını yapmalarına ve bilimsel yöntemi kullanarak veri toplamalarına olanak tanır. Öğrenciler, konularını seçer, hipotezler oluşturur, deneyler yapar ve sonuçlarını sunarlar. Bu proje, öğrencilerin araştırma becerilerini geliştirerek, fen bilimleri konularını daha derinlemesine anlamalarına yardımcı olabilir.</a:t>
            </a:r>
          </a:p>
          <a:p>
            <a:endParaRPr lang="tr-TR" dirty="0"/>
          </a:p>
        </p:txBody>
      </p:sp>
    </p:spTree>
    <p:extLst>
      <p:ext uri="{BB962C8B-B14F-4D97-AF65-F5344CB8AC3E}">
        <p14:creationId xmlns:p14="http://schemas.microsoft.com/office/powerpoint/2010/main" xmlns="" val="3666728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Paralel müfredat programları, </a:t>
            </a:r>
            <a:endParaRPr lang="tr-TR" dirty="0" smtClean="0"/>
          </a:p>
          <a:p>
            <a:r>
              <a:rPr lang="tr-TR" dirty="0" smtClean="0"/>
              <a:t>öğrencilerin </a:t>
            </a:r>
            <a:r>
              <a:rPr lang="tr-TR" dirty="0"/>
              <a:t>ilgi alanlarına ve öğrenme stillerine göre farklılaştırılmış içerikler ve öğrenme fırsatları sunarak, öğrencilerin potansiyellerini tam olarak keşfetmelerine yardımcı olur</a:t>
            </a:r>
            <a:r>
              <a:rPr lang="tr-TR" dirty="0" smtClean="0"/>
              <a:t>.</a:t>
            </a:r>
          </a:p>
          <a:p>
            <a:r>
              <a:rPr lang="tr-TR" dirty="0" smtClean="0"/>
              <a:t> </a:t>
            </a:r>
            <a:r>
              <a:rPr lang="tr-TR" dirty="0"/>
              <a:t>Bu programlar, </a:t>
            </a:r>
            <a:r>
              <a:rPr lang="tr-TR" dirty="0" smtClean="0"/>
              <a:t>özel </a:t>
            </a:r>
            <a:r>
              <a:rPr lang="tr-TR" dirty="0"/>
              <a:t>yetenekli öğrencilerin ihtiyaçlarına uygun olarak tasarlanmış olan eğitim programlarıdır ve sınıf düzeylerinde öğrencilerin </a:t>
            </a:r>
            <a:r>
              <a:rPr lang="tr-TR" u="sng" dirty="0"/>
              <a:t>mevcut müfredatla birlikte yürüttüğü bir eğitim programının yanı sıra ek bir eğitim programı </a:t>
            </a:r>
            <a:r>
              <a:rPr lang="tr-TR" dirty="0"/>
              <a:t>olarak sunulur.</a:t>
            </a:r>
          </a:p>
          <a:p>
            <a:endParaRPr lang="tr-TR" dirty="0"/>
          </a:p>
        </p:txBody>
      </p:sp>
    </p:spTree>
    <p:extLst>
      <p:ext uri="{BB962C8B-B14F-4D97-AF65-F5344CB8AC3E}">
        <p14:creationId xmlns:p14="http://schemas.microsoft.com/office/powerpoint/2010/main" xmlns="" val="649935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dirty="0" smtClean="0"/>
              <a:t>2. Bilim </a:t>
            </a:r>
            <a:r>
              <a:rPr lang="tr-TR" dirty="0"/>
              <a:t>Fuarı Projesi: </a:t>
            </a:r>
            <a:endParaRPr lang="tr-TR" dirty="0" smtClean="0"/>
          </a:p>
          <a:p>
            <a:pPr marL="0" lvl="0" indent="0">
              <a:buNone/>
            </a:pPr>
            <a:r>
              <a:rPr lang="tr-TR" dirty="0" smtClean="0"/>
              <a:t>Bu </a:t>
            </a:r>
            <a:r>
              <a:rPr lang="tr-TR" dirty="0"/>
              <a:t>proje, öğrencilerin kendi bilim projelerini tasarlamalarına ve sunmalarına olanak tanır. Öğrenciler, konularını seçer, deneyler yapar, veri toplar ve sonuçlarını sunarlar. Bu proje, öğrencilerin bilimsel yöntemi kullanma, sunum becerileri ve işbirliği yapma becerilerini geliştirmelerine yardımcı olabilir.</a:t>
            </a:r>
          </a:p>
          <a:p>
            <a:endParaRPr lang="tr-TR" dirty="0"/>
          </a:p>
        </p:txBody>
      </p:sp>
    </p:spTree>
    <p:extLst>
      <p:ext uri="{BB962C8B-B14F-4D97-AF65-F5344CB8AC3E}">
        <p14:creationId xmlns:p14="http://schemas.microsoft.com/office/powerpoint/2010/main" xmlns="" val="1653688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3. Bilim </a:t>
            </a:r>
            <a:r>
              <a:rPr lang="tr-TR" dirty="0"/>
              <a:t>Kulübü</a:t>
            </a:r>
            <a:r>
              <a:rPr lang="tr-TR" dirty="0" smtClean="0"/>
              <a:t>:</a:t>
            </a:r>
          </a:p>
          <a:p>
            <a:pPr marL="0" indent="0">
              <a:buNone/>
            </a:pPr>
            <a:r>
              <a:rPr lang="tr-TR" dirty="0" smtClean="0"/>
              <a:t> </a:t>
            </a:r>
            <a:r>
              <a:rPr lang="tr-TR" dirty="0"/>
              <a:t>Bu kulüp, öğrencilerin bilimle ilgili konular hakkında tartışmalar yapmalarına, deneyler yapmalarına ve bilimsel konularda derinlemesine araştırmalar yapmalarına olanak tanır. Öğrenciler, grup olarak çalışarak, bilim konularını daha derinlemesine anlama fırsatı bulabilirler</a:t>
            </a:r>
          </a:p>
        </p:txBody>
      </p:sp>
    </p:spTree>
    <p:extLst>
      <p:ext uri="{BB962C8B-B14F-4D97-AF65-F5344CB8AC3E}">
        <p14:creationId xmlns:p14="http://schemas.microsoft.com/office/powerpoint/2010/main" xmlns="" val="2950389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lvl="0" indent="0">
              <a:buNone/>
            </a:pPr>
            <a:r>
              <a:rPr lang="tr-TR" dirty="0" smtClean="0"/>
              <a:t>4. Üniversite </a:t>
            </a:r>
            <a:r>
              <a:rPr lang="tr-TR" dirty="0"/>
              <a:t>Dersleri</a:t>
            </a:r>
            <a:r>
              <a:rPr lang="tr-TR" dirty="0" smtClean="0"/>
              <a:t>:</a:t>
            </a:r>
          </a:p>
          <a:p>
            <a:pPr marL="0" lvl="0" indent="0">
              <a:buNone/>
            </a:pPr>
            <a:r>
              <a:rPr lang="tr-TR" dirty="0" smtClean="0"/>
              <a:t> </a:t>
            </a:r>
            <a:r>
              <a:rPr lang="tr-TR" dirty="0"/>
              <a:t>Bu program, öğrencilerin üniversite düzeyinde fen derslerine katılmalarına olanak tanır. Öğrenciler, öğretmenleri ve üniversite profesörleri tarafından verilen derslerde ileri seviyede fen bilimleri konularını öğrenirler. Bu program, öğrencilerin bilim konularında ileri seviyede bir anlayışa sahip olmalarına yardımcı olabilir.</a:t>
            </a:r>
          </a:p>
          <a:p>
            <a:endParaRPr lang="tr-TR" dirty="0"/>
          </a:p>
        </p:txBody>
      </p:sp>
    </p:spTree>
    <p:extLst>
      <p:ext uri="{BB962C8B-B14F-4D97-AF65-F5344CB8AC3E}">
        <p14:creationId xmlns:p14="http://schemas.microsoft.com/office/powerpoint/2010/main" xmlns="" val="3789129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dirty="0" smtClean="0"/>
              <a:t>5. </a:t>
            </a:r>
            <a:r>
              <a:rPr lang="tr-TR" dirty="0" err="1" smtClean="0"/>
              <a:t>Mentorluk</a:t>
            </a:r>
            <a:r>
              <a:rPr lang="tr-TR" dirty="0" smtClean="0"/>
              <a:t> </a:t>
            </a:r>
            <a:r>
              <a:rPr lang="tr-TR" dirty="0"/>
              <a:t>Programı: </a:t>
            </a:r>
            <a:endParaRPr lang="tr-TR" dirty="0" smtClean="0"/>
          </a:p>
          <a:p>
            <a:pPr marL="0" indent="0">
              <a:buNone/>
            </a:pPr>
            <a:r>
              <a:rPr lang="tr-TR" dirty="0" smtClean="0"/>
              <a:t>Bu </a:t>
            </a:r>
            <a:r>
              <a:rPr lang="tr-TR" dirty="0"/>
              <a:t>program, öğrencilere fen bilimleri konusunda deneyimli bir </a:t>
            </a:r>
            <a:r>
              <a:rPr lang="tr-TR" dirty="0" err="1"/>
              <a:t>mentör</a:t>
            </a:r>
            <a:r>
              <a:rPr lang="tr-TR" dirty="0"/>
              <a:t> atanmasını içerir. </a:t>
            </a:r>
            <a:r>
              <a:rPr lang="tr-TR" dirty="0" err="1"/>
              <a:t>Mentörler</a:t>
            </a:r>
            <a:r>
              <a:rPr lang="tr-TR" dirty="0"/>
              <a:t>, öğrencilerle birlikte çalışarak, fen bilimleri konuları hakkında bilgi ve tecrübelerini paylaşırlar. Bu program, öğrencilerin fen bilimleri konularını daha derinlemesine anlamalarına ve bilimde kariyer yapmak isteyen öğrencilere bir yol göstermelerine yardımcı olabilir</a:t>
            </a:r>
          </a:p>
        </p:txBody>
      </p:sp>
    </p:spTree>
    <p:extLst>
      <p:ext uri="{BB962C8B-B14F-4D97-AF65-F5344CB8AC3E}">
        <p14:creationId xmlns:p14="http://schemas.microsoft.com/office/powerpoint/2010/main" xmlns="" val="459853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Kimya dersinde </a:t>
            </a:r>
            <a:r>
              <a:rPr lang="tr-TR" dirty="0"/>
              <a:t>paralel müfredat modeli ile çözeltiler konusu nasıl </a:t>
            </a:r>
            <a:r>
              <a:rPr lang="tr-TR" dirty="0" smtClean="0"/>
              <a:t>anlatılır?</a:t>
            </a:r>
          </a:p>
          <a:p>
            <a:endParaRPr lang="tr-TR" dirty="0" smtClean="0"/>
          </a:p>
          <a:p>
            <a:r>
              <a:rPr lang="tr-TR" dirty="0"/>
              <a:t>Çözeltiler konusu, kimya ve matematik derslerinde önemli bir konudur. </a:t>
            </a:r>
            <a:endParaRPr lang="tr-TR" dirty="0" smtClean="0"/>
          </a:p>
          <a:p>
            <a:r>
              <a:rPr lang="tr-TR" dirty="0" smtClean="0"/>
              <a:t>Bu </a:t>
            </a:r>
            <a:r>
              <a:rPr lang="tr-TR" dirty="0"/>
              <a:t>konuda öğrencilere, </a:t>
            </a:r>
            <a:endParaRPr lang="tr-TR" dirty="0" smtClean="0"/>
          </a:p>
          <a:p>
            <a:r>
              <a:rPr lang="tr-TR" dirty="0" smtClean="0"/>
              <a:t>çözelti </a:t>
            </a:r>
            <a:r>
              <a:rPr lang="tr-TR" dirty="0"/>
              <a:t>kavramı, </a:t>
            </a:r>
            <a:endParaRPr lang="tr-TR" dirty="0" smtClean="0"/>
          </a:p>
          <a:p>
            <a:r>
              <a:rPr lang="tr-TR" dirty="0" smtClean="0"/>
              <a:t>konsantrasyon</a:t>
            </a:r>
            <a:r>
              <a:rPr lang="tr-TR" dirty="0"/>
              <a:t>, </a:t>
            </a:r>
            <a:endParaRPr lang="tr-TR" dirty="0" smtClean="0"/>
          </a:p>
          <a:p>
            <a:r>
              <a:rPr lang="tr-TR" dirty="0" err="1" smtClean="0"/>
              <a:t>mol</a:t>
            </a:r>
            <a:r>
              <a:rPr lang="tr-TR" dirty="0" smtClean="0"/>
              <a:t> </a:t>
            </a:r>
            <a:r>
              <a:rPr lang="tr-TR" dirty="0"/>
              <a:t>kavramı</a:t>
            </a:r>
            <a:r>
              <a:rPr lang="tr-TR" dirty="0" smtClean="0"/>
              <a:t>,</a:t>
            </a:r>
          </a:p>
          <a:p>
            <a:r>
              <a:rPr lang="tr-TR" dirty="0" smtClean="0"/>
              <a:t> </a:t>
            </a:r>
            <a:r>
              <a:rPr lang="tr-TR" dirty="0"/>
              <a:t>derişim hesaplamaları, </a:t>
            </a:r>
            <a:endParaRPr lang="tr-TR" dirty="0" smtClean="0"/>
          </a:p>
          <a:p>
            <a:r>
              <a:rPr lang="tr-TR" dirty="0" err="1" smtClean="0"/>
              <a:t>pH</a:t>
            </a:r>
            <a:r>
              <a:rPr lang="tr-TR" dirty="0" smtClean="0"/>
              <a:t> </a:t>
            </a:r>
            <a:r>
              <a:rPr lang="tr-TR" dirty="0"/>
              <a:t>ve asit-baz tepkimeleri gibi konular öğretilir.</a:t>
            </a:r>
          </a:p>
          <a:p>
            <a:endParaRPr lang="tr-TR" dirty="0"/>
          </a:p>
          <a:p>
            <a:endParaRPr lang="tr-TR" dirty="0"/>
          </a:p>
          <a:p>
            <a:endParaRPr lang="tr-TR" dirty="0"/>
          </a:p>
          <a:p>
            <a:endParaRPr lang="tr-TR" dirty="0"/>
          </a:p>
          <a:p>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xmlns="" val="2830795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Paralel müfredat modeli ile çözeltiler konusu, </a:t>
            </a:r>
            <a:r>
              <a:rPr lang="tr-TR" dirty="0" smtClean="0"/>
              <a:t>özel </a:t>
            </a:r>
            <a:r>
              <a:rPr lang="tr-TR" dirty="0"/>
              <a:t>yetenekli öğrenciler için daha derinlemesine ele alınabilir</a:t>
            </a:r>
            <a:r>
              <a:rPr lang="tr-TR" dirty="0" smtClean="0"/>
              <a:t>.</a:t>
            </a:r>
          </a:p>
          <a:p>
            <a:r>
              <a:rPr lang="tr-TR" dirty="0" smtClean="0"/>
              <a:t> </a:t>
            </a:r>
            <a:r>
              <a:rPr lang="tr-TR" dirty="0"/>
              <a:t>Öğrencilere</a:t>
            </a:r>
            <a:r>
              <a:rPr lang="tr-TR" dirty="0" smtClean="0"/>
              <a:t>,</a:t>
            </a:r>
          </a:p>
          <a:p>
            <a:r>
              <a:rPr lang="tr-TR" dirty="0" smtClean="0"/>
              <a:t> </a:t>
            </a:r>
            <a:r>
              <a:rPr lang="tr-TR" dirty="0"/>
              <a:t>farklı çözelti türleri, </a:t>
            </a:r>
            <a:endParaRPr lang="tr-TR" dirty="0" smtClean="0"/>
          </a:p>
          <a:p>
            <a:r>
              <a:rPr lang="tr-TR" dirty="0" smtClean="0"/>
              <a:t>özgül </a:t>
            </a:r>
            <a:r>
              <a:rPr lang="tr-TR" dirty="0"/>
              <a:t>ısı, </a:t>
            </a:r>
            <a:endParaRPr lang="tr-TR" dirty="0" smtClean="0"/>
          </a:p>
          <a:p>
            <a:r>
              <a:rPr lang="tr-TR" dirty="0" smtClean="0"/>
              <a:t>çözelti </a:t>
            </a:r>
            <a:r>
              <a:rPr lang="tr-TR" dirty="0"/>
              <a:t>dengelemesi, </a:t>
            </a:r>
            <a:endParaRPr lang="tr-TR" dirty="0" smtClean="0"/>
          </a:p>
          <a:p>
            <a:r>
              <a:rPr lang="tr-TR" dirty="0" smtClean="0"/>
              <a:t>aktivite </a:t>
            </a:r>
            <a:r>
              <a:rPr lang="tr-TR" dirty="0"/>
              <a:t>katsayısı, </a:t>
            </a:r>
            <a:endParaRPr lang="tr-TR" dirty="0" smtClean="0"/>
          </a:p>
          <a:p>
            <a:r>
              <a:rPr lang="tr-TR" dirty="0" smtClean="0"/>
              <a:t>kritik </a:t>
            </a:r>
            <a:r>
              <a:rPr lang="tr-TR" dirty="0"/>
              <a:t>çözelti sıcaklığı, </a:t>
            </a:r>
            <a:endParaRPr lang="tr-TR" dirty="0" smtClean="0"/>
          </a:p>
          <a:p>
            <a:r>
              <a:rPr lang="tr-TR" dirty="0" err="1" smtClean="0"/>
              <a:t>kolloid</a:t>
            </a:r>
            <a:r>
              <a:rPr lang="tr-TR" dirty="0" smtClean="0"/>
              <a:t> </a:t>
            </a:r>
            <a:r>
              <a:rPr lang="tr-TR" dirty="0"/>
              <a:t>çözeltiler ve elektrokimyasal hücreler gibi ileri seviye konular da öğretilebilir.</a:t>
            </a:r>
          </a:p>
          <a:p>
            <a:endParaRPr lang="tr-TR" dirty="0"/>
          </a:p>
          <a:p>
            <a:endParaRPr lang="tr-TR" dirty="0"/>
          </a:p>
        </p:txBody>
      </p:sp>
    </p:spTree>
    <p:extLst>
      <p:ext uri="{BB962C8B-B14F-4D97-AF65-F5344CB8AC3E}">
        <p14:creationId xmlns:p14="http://schemas.microsoft.com/office/powerpoint/2010/main" xmlns="" val="229415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Ayrıca, paralel müfredat modeli ile çözeltiler konusu,  </a:t>
            </a:r>
            <a:r>
              <a:rPr lang="tr-TR" dirty="0" smtClean="0"/>
              <a:t>öğrencilerin </a:t>
            </a:r>
            <a:r>
              <a:rPr lang="tr-TR" dirty="0"/>
              <a:t>ilgi ve yetenek alanlarına uygun projeler ve araştırmalarla da desteklenebilir. </a:t>
            </a:r>
            <a:endParaRPr lang="tr-TR" dirty="0" smtClean="0"/>
          </a:p>
          <a:p>
            <a:r>
              <a:rPr lang="tr-TR" dirty="0" smtClean="0"/>
              <a:t>Öğrencilere</a:t>
            </a:r>
            <a:r>
              <a:rPr lang="tr-TR" dirty="0"/>
              <a:t>, gerçek hayatta kullanılan çözeltiler hakkında araştırma yapmaları ve sunum hazırlamaları gibi projeler verilebilir. Bu sayede, öğrencilerin konuya daha fazla ilgi duyması ve derinlemesine öğrenmeleri sağlanabilir.</a:t>
            </a:r>
          </a:p>
          <a:p>
            <a:endParaRPr lang="tr-TR" dirty="0"/>
          </a:p>
        </p:txBody>
      </p:sp>
    </p:spTree>
    <p:extLst>
      <p:ext uri="{BB962C8B-B14F-4D97-AF65-F5344CB8AC3E}">
        <p14:creationId xmlns:p14="http://schemas.microsoft.com/office/powerpoint/2010/main" xmlns="" val="1910080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Matematik </a:t>
            </a:r>
            <a:r>
              <a:rPr lang="tr-TR" dirty="0"/>
              <a:t>dersleri için paralel müfredat programları, </a:t>
            </a:r>
            <a:endParaRPr lang="tr-TR" dirty="0" smtClean="0"/>
          </a:p>
          <a:p>
            <a:pPr marL="514350" indent="-514350">
              <a:buAutoNum type="arabicPeriod"/>
            </a:pPr>
            <a:r>
              <a:rPr lang="tr-TR" dirty="0" smtClean="0"/>
              <a:t>Matematik Olimpiyatları</a:t>
            </a:r>
          </a:p>
          <a:p>
            <a:pPr marL="514350" indent="-514350">
              <a:buAutoNum type="arabicPeriod"/>
            </a:pPr>
            <a:r>
              <a:rPr lang="tr-TR" dirty="0"/>
              <a:t>Matematik </a:t>
            </a:r>
            <a:r>
              <a:rPr lang="tr-TR" dirty="0" smtClean="0"/>
              <a:t>Kulübü</a:t>
            </a:r>
          </a:p>
          <a:p>
            <a:pPr marL="514350" indent="-514350">
              <a:buAutoNum type="arabicPeriod"/>
            </a:pPr>
            <a:r>
              <a:rPr lang="tr-TR" dirty="0"/>
              <a:t>Matematik </a:t>
            </a:r>
            <a:r>
              <a:rPr lang="tr-TR" dirty="0" smtClean="0"/>
              <a:t>Atölyeleri</a:t>
            </a:r>
          </a:p>
          <a:p>
            <a:pPr marL="514350" indent="-514350">
              <a:buAutoNum type="arabicPeriod"/>
            </a:pPr>
            <a:r>
              <a:rPr lang="tr-TR" dirty="0"/>
              <a:t>Üniversite </a:t>
            </a:r>
            <a:r>
              <a:rPr lang="tr-TR" dirty="0" smtClean="0"/>
              <a:t>Dersleri</a:t>
            </a:r>
          </a:p>
          <a:p>
            <a:pPr marL="514350" indent="-514350">
              <a:buAutoNum type="arabicPeriod"/>
            </a:pPr>
            <a:r>
              <a:rPr lang="tr-TR" dirty="0"/>
              <a:t>Proje Tabanlı Öğrenme: </a:t>
            </a:r>
            <a:endParaRPr lang="tr-TR" dirty="0" smtClean="0"/>
          </a:p>
          <a:p>
            <a:endParaRPr lang="tr-TR" dirty="0"/>
          </a:p>
        </p:txBody>
      </p:sp>
    </p:spTree>
    <p:extLst>
      <p:ext uri="{BB962C8B-B14F-4D97-AF65-F5344CB8AC3E}">
        <p14:creationId xmlns:p14="http://schemas.microsoft.com/office/powerpoint/2010/main" xmlns="" val="1097110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Türkçe dersleri için paralel müfredat </a:t>
            </a:r>
            <a:r>
              <a:rPr lang="tr-TR" dirty="0" smtClean="0"/>
              <a:t>programları</a:t>
            </a:r>
          </a:p>
          <a:p>
            <a:pPr marL="0" lvl="0" indent="0">
              <a:buNone/>
            </a:pPr>
            <a:r>
              <a:rPr lang="tr-TR" dirty="0" smtClean="0"/>
              <a:t>1.</a:t>
            </a:r>
            <a:r>
              <a:rPr lang="tr-TR" dirty="0"/>
              <a:t> Kitap Kulübü: Bu kulüp, öğrencilerin okuma becerilerini geliştirmelerine yardımcı olmak için tasarlanmıştır. Öğrenciler, belirli bir kitap seçer ve her hafta bir bölümünü okur ve tartışır. Bu program, öğrencilerin okuma-anlama becerilerini geliştirmelerine yardımcı olabilir.</a:t>
            </a:r>
          </a:p>
          <a:p>
            <a:pPr marL="0" indent="0">
              <a:buNone/>
            </a:pPr>
            <a:endParaRPr lang="tr-TR" dirty="0"/>
          </a:p>
        </p:txBody>
      </p:sp>
    </p:spTree>
    <p:extLst>
      <p:ext uri="{BB962C8B-B14F-4D97-AF65-F5344CB8AC3E}">
        <p14:creationId xmlns:p14="http://schemas.microsoft.com/office/powerpoint/2010/main" xmlns="" val="3346170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dirty="0" smtClean="0"/>
              <a:t>2. Yazı </a:t>
            </a:r>
            <a:r>
              <a:rPr lang="tr-TR" dirty="0"/>
              <a:t>Atölyeleri: Bu program, öğrencilerin yazma becerilerini geliştirmelerine yardımcı olmak için tasarlanmıştır. Öğrenciler, kısa hikayeler, şiirler veya denemeler yazarak yazma becerilerini geliştirirler. Bu program, öğrencilerin yazma becerilerini geliştirmelerine yardımcı olabilir.</a:t>
            </a:r>
          </a:p>
          <a:p>
            <a:endParaRPr lang="tr-TR" dirty="0"/>
          </a:p>
        </p:txBody>
      </p:sp>
    </p:spTree>
    <p:extLst>
      <p:ext uri="{BB962C8B-B14F-4D97-AF65-F5344CB8AC3E}">
        <p14:creationId xmlns:p14="http://schemas.microsoft.com/office/powerpoint/2010/main" xmlns="" val="58103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1"/>
            <a:ext cx="8435280" cy="4525963"/>
          </a:xfrm>
        </p:spPr>
        <p:txBody>
          <a:bodyPr/>
          <a:lstStyle/>
          <a:p>
            <a:pPr algn="ctr"/>
            <a:r>
              <a:rPr lang="tr-TR" sz="2800" dirty="0"/>
              <a:t>Paralel </a:t>
            </a:r>
            <a:r>
              <a:rPr lang="tr-TR" sz="2800" dirty="0" err="1"/>
              <a:t>Müfredat</a:t>
            </a:r>
            <a:r>
              <a:rPr lang="tr-TR" sz="2800" dirty="0"/>
              <a:t> </a:t>
            </a:r>
            <a:r>
              <a:rPr lang="tr-TR" sz="2800" dirty="0" smtClean="0"/>
              <a:t>Modelinde </a:t>
            </a:r>
            <a:r>
              <a:rPr lang="tr-TR" sz="2800" dirty="0" err="1" smtClean="0"/>
              <a:t>o</a:t>
            </a:r>
            <a:r>
              <a:rPr lang="tr-TR" sz="2800" dirty="0" err="1"/>
              <a:t>̈ğretim</a:t>
            </a:r>
            <a:r>
              <a:rPr lang="tr-TR" sz="2800" dirty="0"/>
              <a:t> tasarımları </a:t>
            </a:r>
            <a:r>
              <a:rPr lang="tr-TR" sz="2800" dirty="0" smtClean="0"/>
              <a:t>;</a:t>
            </a:r>
          </a:p>
          <a:p>
            <a:pPr marL="0" indent="0" algn="ctr">
              <a:buNone/>
            </a:pPr>
            <a:r>
              <a:rPr lang="tr-TR" sz="2800" dirty="0" smtClean="0"/>
              <a:t> </a:t>
            </a:r>
          </a:p>
          <a:p>
            <a:pPr algn="ctr">
              <a:buFontTx/>
              <a:buChar char="-"/>
            </a:pPr>
            <a:r>
              <a:rPr lang="tr-TR" sz="2800" dirty="0" smtClean="0"/>
              <a:t>disiplinde </a:t>
            </a:r>
            <a:r>
              <a:rPr lang="tr-TR" sz="2800" dirty="0" err="1" smtClean="0"/>
              <a:t>uzmanlas</a:t>
            </a:r>
            <a:r>
              <a:rPr lang="tr-TR" sz="2800" dirty="0" err="1"/>
              <a:t>̧ma</a:t>
            </a:r>
            <a:r>
              <a:rPr lang="tr-TR" sz="2800" dirty="0"/>
              <a:t> </a:t>
            </a:r>
            <a:r>
              <a:rPr lang="tr-TR" sz="2800" dirty="0" smtClean="0"/>
              <a:t>ve  </a:t>
            </a:r>
            <a:r>
              <a:rPr lang="tr-TR" sz="2800" dirty="0" err="1" smtClean="0"/>
              <a:t>derinles</a:t>
            </a:r>
            <a:r>
              <a:rPr lang="tr-TR" sz="2800" dirty="0" err="1"/>
              <a:t>̧meye</a:t>
            </a:r>
            <a:r>
              <a:rPr lang="tr-TR" sz="2800" dirty="0"/>
              <a:t> </a:t>
            </a:r>
            <a:r>
              <a:rPr lang="tr-TR" sz="2800" dirty="0" err="1"/>
              <a:t>gö</a:t>
            </a:r>
            <a:r>
              <a:rPr lang="tr-TR" sz="2800" dirty="0" err="1" smtClean="0"/>
              <a:t>re</a:t>
            </a:r>
            <a:endParaRPr lang="tr-TR" sz="2800" dirty="0" smtClean="0"/>
          </a:p>
          <a:p>
            <a:pPr algn="ctr">
              <a:buFontTx/>
              <a:buChar char="-"/>
            </a:pPr>
            <a:endParaRPr lang="tr-TR" sz="2800" dirty="0" smtClean="0"/>
          </a:p>
          <a:p>
            <a:pPr marL="0" indent="0" algn="ctr">
              <a:buNone/>
            </a:pPr>
            <a:r>
              <a:rPr lang="tr-TR" sz="2800" dirty="0" smtClean="0"/>
              <a:t>genel </a:t>
            </a:r>
            <a:r>
              <a:rPr lang="tr-TR" sz="2800" dirty="0" err="1"/>
              <a:t>müfredat</a:t>
            </a:r>
            <a:r>
              <a:rPr lang="tr-TR" sz="2800" dirty="0"/>
              <a:t> temelinde </a:t>
            </a:r>
            <a:r>
              <a:rPr lang="tr-TR" sz="2800" b="1" dirty="0" err="1"/>
              <a:t>farklılaştırmanın</a:t>
            </a:r>
            <a:r>
              <a:rPr lang="tr-TR" sz="2800" b="1" dirty="0"/>
              <a:t> </a:t>
            </a:r>
            <a:r>
              <a:rPr lang="tr-TR" sz="2800" dirty="0"/>
              <a:t>nasıl </a:t>
            </a:r>
            <a:endParaRPr lang="tr-TR" sz="2800" dirty="0" smtClean="0"/>
          </a:p>
          <a:p>
            <a:pPr marL="0" indent="0" algn="ctr">
              <a:buNone/>
            </a:pPr>
            <a:endParaRPr lang="tr-TR" sz="2800" dirty="0"/>
          </a:p>
          <a:p>
            <a:pPr marL="0" indent="0" algn="ctr">
              <a:buNone/>
            </a:pPr>
            <a:r>
              <a:rPr lang="tr-TR" sz="2800" dirty="0" err="1" smtClean="0"/>
              <a:t>yapılacag</a:t>
            </a:r>
            <a:r>
              <a:rPr lang="tr-TR" sz="2800" dirty="0" err="1"/>
              <a:t>̆ının</a:t>
            </a:r>
            <a:r>
              <a:rPr lang="tr-TR" sz="2800" dirty="0"/>
              <a:t> </a:t>
            </a:r>
            <a:r>
              <a:rPr lang="tr-TR" sz="2800" u="sng" dirty="0"/>
              <a:t>haritasını</a:t>
            </a:r>
            <a:r>
              <a:rPr lang="tr-TR" sz="2800" dirty="0"/>
              <a:t> </a:t>
            </a:r>
            <a:r>
              <a:rPr lang="tr-TR" sz="2800" dirty="0" err="1"/>
              <a:t>çizmektedir</a:t>
            </a:r>
            <a:r>
              <a:rPr lang="tr-TR" sz="2800" dirty="0"/>
              <a:t>. </a:t>
            </a:r>
          </a:p>
          <a:p>
            <a:pPr marL="0" indent="0" algn="ctr">
              <a:buNone/>
            </a:pPr>
            <a:endParaRPr lang="tr-TR" sz="2800" dirty="0"/>
          </a:p>
          <a:p>
            <a:endParaRPr lang="tr-TR" dirty="0"/>
          </a:p>
        </p:txBody>
      </p:sp>
    </p:spTree>
    <p:extLst>
      <p:ext uri="{BB962C8B-B14F-4D97-AF65-F5344CB8AC3E}">
        <p14:creationId xmlns:p14="http://schemas.microsoft.com/office/powerpoint/2010/main" xmlns="" val="2608220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dirty="0" smtClean="0"/>
              <a:t>3. Drama </a:t>
            </a:r>
            <a:r>
              <a:rPr lang="tr-TR" dirty="0"/>
              <a:t>Kulübü: Bu kulüp, öğrencilerin sözlü iletişim becerilerini geliştirmelerine yardımcı olmak için tasarlanmıştır. Öğrenciler, drama oyunları oynayarak ve performans sergileyerek, sözlü iletişim becerilerini geliştirirler. Bu program, öğrencilerin sözlü iletişim becerilerini geliştirmelerine yardımcı olabilir.</a:t>
            </a:r>
          </a:p>
          <a:p>
            <a:endParaRPr lang="tr-TR" dirty="0"/>
          </a:p>
        </p:txBody>
      </p:sp>
    </p:spTree>
    <p:extLst>
      <p:ext uri="{BB962C8B-B14F-4D97-AF65-F5344CB8AC3E}">
        <p14:creationId xmlns:p14="http://schemas.microsoft.com/office/powerpoint/2010/main" xmlns="" val="3681514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4. Edebiyat </a:t>
            </a:r>
            <a:r>
              <a:rPr lang="tr-TR" dirty="0"/>
              <a:t>Dersleri: Bu program, öğrencilerin edebiyat konularını daha derinlemesine incelemelerine olanak tanır. Öğrenciler, edebiyat eserlerini okur ve tartışır, yazarın amacını, karakterleri ve konuyu analiz ederler. Bu program, öğrencilerin okuma-anlama, analitik ve eleştirel düşünme becerilerini geliştirmelerine yardımcı olabilir</a:t>
            </a:r>
          </a:p>
        </p:txBody>
      </p:sp>
    </p:spTree>
    <p:extLst>
      <p:ext uri="{BB962C8B-B14F-4D97-AF65-F5344CB8AC3E}">
        <p14:creationId xmlns:p14="http://schemas.microsoft.com/office/powerpoint/2010/main" xmlns="" val="2851174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dirty="0" smtClean="0"/>
              <a:t>5. </a:t>
            </a:r>
            <a:r>
              <a:rPr lang="tr-TR" dirty="0"/>
              <a:t>Yaratıcı Yazarlık Atölyeleri: Bu program, öğrencilerin yaratıcı yazarlık becerilerini geliştirmelerine yardımcı olmak için tasarlanmıştır. Öğrenciler, hikaye yazarak veya şiir yazarak yaratıcılıklarını ve yazma becerilerini geliştirirler. Bu program, öğrencilerin yaratıcılıklarını ve yazma becerilerini geliştirmelerine yardımcı olabilir.</a:t>
            </a:r>
          </a:p>
          <a:p>
            <a:pPr marL="0" indent="0">
              <a:buNone/>
            </a:pPr>
            <a:endParaRPr lang="tr-TR" dirty="0"/>
          </a:p>
        </p:txBody>
      </p:sp>
    </p:spTree>
    <p:extLst>
      <p:ext uri="{BB962C8B-B14F-4D97-AF65-F5344CB8AC3E}">
        <p14:creationId xmlns:p14="http://schemas.microsoft.com/office/powerpoint/2010/main" xmlns="" val="4074007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Tarih dersleri için paralel müfredat </a:t>
            </a:r>
            <a:r>
              <a:rPr lang="tr-TR" dirty="0" smtClean="0"/>
              <a:t>programları</a:t>
            </a:r>
          </a:p>
          <a:p>
            <a:pPr marL="514350" indent="-514350">
              <a:buAutoNum type="arabicPeriod"/>
            </a:pPr>
            <a:r>
              <a:rPr lang="tr-TR" dirty="0" smtClean="0"/>
              <a:t>Tarih </a:t>
            </a:r>
            <a:r>
              <a:rPr lang="tr-TR" dirty="0"/>
              <a:t>Kulübü: </a:t>
            </a:r>
            <a:endParaRPr lang="tr-TR" dirty="0" smtClean="0"/>
          </a:p>
          <a:p>
            <a:pPr marL="514350" indent="-514350">
              <a:buAutoNum type="arabicPeriod"/>
            </a:pPr>
            <a:r>
              <a:rPr lang="tr-TR" dirty="0"/>
              <a:t>Müze </a:t>
            </a:r>
            <a:r>
              <a:rPr lang="tr-TR" dirty="0" smtClean="0"/>
              <a:t>Gezileri</a:t>
            </a:r>
          </a:p>
          <a:p>
            <a:pPr marL="514350" indent="-514350">
              <a:buAutoNum type="arabicPeriod"/>
            </a:pPr>
            <a:r>
              <a:rPr lang="tr-TR" dirty="0"/>
              <a:t>Tartışma </a:t>
            </a:r>
            <a:r>
              <a:rPr lang="tr-TR" dirty="0" smtClean="0"/>
              <a:t>Forumları</a:t>
            </a:r>
          </a:p>
          <a:p>
            <a:pPr marL="514350" indent="-514350">
              <a:buAutoNum type="arabicPeriod"/>
            </a:pPr>
            <a:r>
              <a:rPr lang="tr-TR" dirty="0"/>
              <a:t>Tarihi </a:t>
            </a:r>
            <a:r>
              <a:rPr lang="tr-TR" dirty="0" smtClean="0"/>
              <a:t>Kurgulama</a:t>
            </a:r>
          </a:p>
          <a:p>
            <a:pPr marL="514350" indent="-514350">
              <a:buAutoNum type="arabicPeriod"/>
            </a:pPr>
            <a:r>
              <a:rPr lang="tr-TR" dirty="0"/>
              <a:t>Sosyal Medya Kampanyaları</a:t>
            </a:r>
          </a:p>
        </p:txBody>
      </p:sp>
    </p:spTree>
    <p:extLst>
      <p:ext uri="{BB962C8B-B14F-4D97-AF65-F5344CB8AC3E}">
        <p14:creationId xmlns:p14="http://schemas.microsoft.com/office/powerpoint/2010/main" xmlns="" val="17476176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özel </a:t>
            </a:r>
            <a:r>
              <a:rPr lang="tr-TR" dirty="0"/>
              <a:t>yetenekli öğrenciler için paralel müfredat alanında birçok araştırmacı ve eğitimci çalışmalar yapmıştır</a:t>
            </a:r>
            <a:r>
              <a:rPr lang="tr-TR" dirty="0" smtClean="0"/>
              <a:t>.</a:t>
            </a:r>
          </a:p>
          <a:p>
            <a:pPr marL="0" indent="0">
              <a:buNone/>
            </a:pPr>
            <a:endParaRPr lang="tr-TR" dirty="0"/>
          </a:p>
          <a:p>
            <a:endParaRPr lang="tr-TR" dirty="0"/>
          </a:p>
        </p:txBody>
      </p:sp>
    </p:spTree>
    <p:extLst>
      <p:ext uri="{BB962C8B-B14F-4D97-AF65-F5344CB8AC3E}">
        <p14:creationId xmlns:p14="http://schemas.microsoft.com/office/powerpoint/2010/main" xmlns="" val="41773169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Carol</a:t>
            </a:r>
            <a:r>
              <a:rPr lang="tr-TR" dirty="0"/>
              <a:t> </a:t>
            </a:r>
            <a:r>
              <a:rPr lang="tr-TR" dirty="0" err="1"/>
              <a:t>Ann</a:t>
            </a:r>
            <a:r>
              <a:rPr lang="tr-TR" dirty="0"/>
              <a:t> </a:t>
            </a:r>
            <a:r>
              <a:rPr lang="tr-TR" dirty="0" err="1" smtClean="0"/>
              <a:t>Tomlinson</a:t>
            </a:r>
            <a:r>
              <a:rPr lang="tr-TR" dirty="0"/>
              <a:t>:</a:t>
            </a:r>
            <a:r>
              <a:rPr lang="tr-TR" dirty="0" smtClean="0"/>
              <a:t> </a:t>
            </a:r>
            <a:r>
              <a:rPr lang="tr-TR" dirty="0"/>
              <a:t>eğitim alanında önde gelen bir isimdir ve özellikle farklılaştırılmış öğrenme alanında yaptığı çalışmalarla tanınmaktadır. Kendisi, paralel müfredat modelinin geliştirilmesinde öncü isimlerden biridir</a:t>
            </a:r>
            <a:r>
              <a:rPr lang="tr-TR" dirty="0" smtClean="0"/>
              <a:t>.</a:t>
            </a:r>
          </a:p>
          <a:p>
            <a:r>
              <a:rPr lang="tr-TR" dirty="0"/>
              <a:t>Joseph </a:t>
            </a:r>
            <a:r>
              <a:rPr lang="tr-TR" dirty="0" err="1"/>
              <a:t>Renzulli</a:t>
            </a:r>
            <a:r>
              <a:rPr lang="tr-TR" dirty="0"/>
              <a:t>: Amerikan psikolog Joseph </a:t>
            </a:r>
            <a:r>
              <a:rPr lang="tr-TR" dirty="0" err="1"/>
              <a:t>Renzulli</a:t>
            </a:r>
            <a:r>
              <a:rPr lang="tr-TR" dirty="0"/>
              <a:t>, </a:t>
            </a:r>
            <a:r>
              <a:rPr lang="tr-TR" dirty="0" smtClean="0"/>
              <a:t>özel </a:t>
            </a:r>
            <a:r>
              <a:rPr lang="tr-TR" dirty="0"/>
              <a:t>yetenekli öğrencilerin tanımlanması ve eğitiminde paralel müfredat modeli kullanımı konusunda öncü isimlerdendir.</a:t>
            </a:r>
          </a:p>
          <a:p>
            <a:r>
              <a:rPr lang="tr-TR" dirty="0" err="1"/>
              <a:t>Sandra</a:t>
            </a:r>
            <a:r>
              <a:rPr lang="tr-TR" dirty="0"/>
              <a:t> Kaplan: Amerikalı eğitimci </a:t>
            </a:r>
            <a:r>
              <a:rPr lang="tr-TR" dirty="0" err="1"/>
              <a:t>Sandra</a:t>
            </a:r>
            <a:r>
              <a:rPr lang="tr-TR" dirty="0"/>
              <a:t> Kaplan, </a:t>
            </a:r>
            <a:r>
              <a:rPr lang="tr-TR" dirty="0" smtClean="0"/>
              <a:t>özel </a:t>
            </a:r>
            <a:r>
              <a:rPr lang="tr-TR" dirty="0"/>
              <a:t>yetenekli öğrenciler için farklılaştırılmış öğretim stratejileri geliştirme konusunda uzmandır.</a:t>
            </a:r>
          </a:p>
          <a:p>
            <a:r>
              <a:rPr lang="tr-TR" dirty="0"/>
              <a:t>Joyce </a:t>
            </a:r>
            <a:r>
              <a:rPr lang="tr-TR" dirty="0" err="1"/>
              <a:t>VanTassel</a:t>
            </a:r>
            <a:r>
              <a:rPr lang="tr-TR" dirty="0"/>
              <a:t>-</a:t>
            </a:r>
            <a:r>
              <a:rPr lang="tr-TR" dirty="0" err="1"/>
              <a:t>Baska</a:t>
            </a:r>
            <a:r>
              <a:rPr lang="tr-TR" dirty="0"/>
              <a:t>: Amerikalı eğitimci Joyce </a:t>
            </a:r>
            <a:r>
              <a:rPr lang="tr-TR" dirty="0" err="1"/>
              <a:t>VanTassel</a:t>
            </a:r>
            <a:r>
              <a:rPr lang="tr-TR" dirty="0"/>
              <a:t>-</a:t>
            </a:r>
            <a:r>
              <a:rPr lang="tr-TR" dirty="0" err="1"/>
              <a:t>Baska</a:t>
            </a:r>
            <a:r>
              <a:rPr lang="tr-TR" dirty="0"/>
              <a:t>, </a:t>
            </a:r>
            <a:r>
              <a:rPr lang="tr-TR" dirty="0" smtClean="0"/>
              <a:t>özel </a:t>
            </a:r>
            <a:r>
              <a:rPr lang="tr-TR" dirty="0"/>
              <a:t>yetenekli öğrencilerin eğitimi konusunda yaptığı çalışmalarla tanınmıştır. Özellikle paralel müfredat modelleri ve zenginleştirilmiş öğretim stratejileri konusunda çalışmaları bulunmaktadır.</a:t>
            </a:r>
          </a:p>
          <a:p>
            <a:r>
              <a:rPr lang="tr-TR" dirty="0" err="1"/>
              <a:t>Jeanne</a:t>
            </a:r>
            <a:r>
              <a:rPr lang="tr-TR" dirty="0"/>
              <a:t> </a:t>
            </a:r>
            <a:r>
              <a:rPr lang="tr-TR" dirty="0" err="1"/>
              <a:t>Purcell</a:t>
            </a:r>
            <a:r>
              <a:rPr lang="tr-TR" dirty="0"/>
              <a:t>: Amerikalı eğitimci </a:t>
            </a:r>
            <a:r>
              <a:rPr lang="tr-TR" dirty="0" err="1"/>
              <a:t>Jeanne</a:t>
            </a:r>
            <a:r>
              <a:rPr lang="tr-TR" dirty="0"/>
              <a:t> </a:t>
            </a:r>
            <a:r>
              <a:rPr lang="tr-TR" dirty="0" err="1"/>
              <a:t>Purcell</a:t>
            </a:r>
            <a:r>
              <a:rPr lang="tr-TR" dirty="0"/>
              <a:t>, </a:t>
            </a:r>
            <a:r>
              <a:rPr lang="tr-TR" dirty="0" smtClean="0"/>
              <a:t>özel </a:t>
            </a:r>
            <a:r>
              <a:rPr lang="tr-TR" dirty="0"/>
              <a:t>yetenekli öğrencilerin eğitimi konusunda yaptığı çalışmalarla tanınmıştır. Özellikle paralel müfredat modeli kullanımı konusunda uzmandır.</a:t>
            </a:r>
          </a:p>
          <a:p>
            <a:r>
              <a:rPr lang="tr-TR" dirty="0"/>
              <a:t>Karen </a:t>
            </a:r>
            <a:r>
              <a:rPr lang="tr-TR" dirty="0" err="1"/>
              <a:t>Rogers</a:t>
            </a:r>
            <a:r>
              <a:rPr lang="tr-TR" dirty="0"/>
              <a:t>: Amerikalı psikolog Karen </a:t>
            </a:r>
            <a:r>
              <a:rPr lang="tr-TR" dirty="0" err="1"/>
              <a:t>Rogers</a:t>
            </a:r>
            <a:r>
              <a:rPr lang="tr-TR" dirty="0"/>
              <a:t>, </a:t>
            </a:r>
            <a:r>
              <a:rPr lang="tr-TR" dirty="0" smtClean="0"/>
              <a:t>özel </a:t>
            </a:r>
            <a:r>
              <a:rPr lang="tr-TR" dirty="0"/>
              <a:t>yetenekli öğrencilerin tanımlanması, değerlendirilmesi ve eğitimi konusunda uzmanlaşmıştır. Özellikle paralel müfredat modelleri konusunda çalışmaları bulunmaktadır.</a:t>
            </a:r>
          </a:p>
          <a:p>
            <a:endParaRPr lang="tr-TR" dirty="0" smtClean="0"/>
          </a:p>
          <a:p>
            <a:endParaRPr lang="tr-TR" dirty="0"/>
          </a:p>
        </p:txBody>
      </p:sp>
    </p:spTree>
    <p:extLst>
      <p:ext uri="{BB962C8B-B14F-4D97-AF65-F5344CB8AC3E}">
        <p14:creationId xmlns:p14="http://schemas.microsoft.com/office/powerpoint/2010/main" xmlns="" val="40493284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b="1" dirty="0" smtClean="0"/>
              <a:t>                Artan </a:t>
            </a:r>
            <a:r>
              <a:rPr lang="tr-TR" b="1" dirty="0"/>
              <a:t>Düşünsel Talepler (ADT)</a:t>
            </a:r>
          </a:p>
          <a:p>
            <a:r>
              <a:rPr lang="tr-TR" dirty="0"/>
              <a:t>Modelde, öğrencilerin zihinsel düzey farklılıkları dikkate alınır, her bir öğrencinin potansiyeline uygun çalışmalar yapılması gerekir.</a:t>
            </a:r>
          </a:p>
          <a:p>
            <a:r>
              <a:rPr lang="tr-TR" dirty="0"/>
              <a:t>Öğrenciler; her bir disiplin alanında acemilikten uzmanlığa giden bir süreçte farklı düzeylerde olabilir.</a:t>
            </a:r>
          </a:p>
          <a:p>
            <a:r>
              <a:rPr lang="tr-TR" dirty="0"/>
              <a:t>Öğretmen; öğrencilerin seviyelerini belirleyip gerekli gruplamaları yaparak etkinlikleri uygun stratejilerle uygulama ve sonuçları uygun ölçütlere göre değerlendirip geri bildirimler vermekten sorumludur.</a:t>
            </a:r>
          </a:p>
          <a:p>
            <a:endParaRPr lang="tr-TR" dirty="0"/>
          </a:p>
        </p:txBody>
      </p:sp>
    </p:spTree>
    <p:extLst>
      <p:ext uri="{BB962C8B-B14F-4D97-AF65-F5344CB8AC3E}">
        <p14:creationId xmlns:p14="http://schemas.microsoft.com/office/powerpoint/2010/main" xmlns="" val="10802683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Öğretmenin öğrenci seviyelerine uygun gruplama yapma ve düzeye uygun etkinlik hazırlama sorumluluğu vardır.</a:t>
            </a:r>
          </a:p>
          <a:p>
            <a:endParaRPr lang="tr-TR" dirty="0"/>
          </a:p>
        </p:txBody>
      </p:sp>
    </p:spTree>
    <p:extLst>
      <p:ext uri="{BB962C8B-B14F-4D97-AF65-F5344CB8AC3E}">
        <p14:creationId xmlns:p14="http://schemas.microsoft.com/office/powerpoint/2010/main" xmlns="" val="1347377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457200" lvl="1" indent="0">
              <a:buNone/>
            </a:pPr>
            <a:r>
              <a:rPr lang="tr-TR" b="1" dirty="0"/>
              <a:t>Acemi düzeyindeki </a:t>
            </a:r>
            <a:r>
              <a:rPr lang="tr-TR" dirty="0"/>
              <a:t>öğrenciye yönelik yapılacak uygulamalarda:</a:t>
            </a:r>
          </a:p>
          <a:p>
            <a:pPr lvl="2"/>
            <a:r>
              <a:rPr lang="tr-TR" dirty="0"/>
              <a:t>Tek seferde tek kavram öğretme ve kavramın genişletilmesini sağlama, </a:t>
            </a:r>
          </a:p>
          <a:p>
            <a:pPr lvl="2"/>
            <a:r>
              <a:rPr lang="tr-TR" dirty="0"/>
              <a:t>Doğrudan beceri öğretimi yapma, </a:t>
            </a:r>
          </a:p>
          <a:p>
            <a:pPr lvl="2"/>
            <a:r>
              <a:rPr lang="tr-TR" dirty="0"/>
              <a:t>Rehberli uygulama yapma </a:t>
            </a:r>
          </a:p>
          <a:p>
            <a:pPr lvl="2"/>
            <a:r>
              <a:rPr lang="tr-TR" dirty="0"/>
              <a:t>Anlık ve sık dönüt verme, </a:t>
            </a:r>
          </a:p>
          <a:p>
            <a:pPr lvl="2"/>
            <a:r>
              <a:rPr lang="tr-TR" dirty="0"/>
              <a:t>Görevleri öğrenci düzeyi için parçalar/ modüller halinde sunma, </a:t>
            </a:r>
          </a:p>
          <a:p>
            <a:pPr lvl="2"/>
            <a:r>
              <a:rPr lang="tr-TR" dirty="0"/>
              <a:t>İlgi duyulan konularda görevler verme, </a:t>
            </a:r>
          </a:p>
          <a:p>
            <a:pPr lvl="2"/>
            <a:r>
              <a:rPr lang="tr-TR" dirty="0"/>
              <a:t>Öğrenilenleri kontrol listeleri ile izleme sorumluluklarını yerine getirir. </a:t>
            </a:r>
          </a:p>
          <a:p>
            <a:endParaRPr lang="tr-TR" dirty="0"/>
          </a:p>
        </p:txBody>
      </p:sp>
    </p:spTree>
    <p:extLst>
      <p:ext uri="{BB962C8B-B14F-4D97-AF65-F5344CB8AC3E}">
        <p14:creationId xmlns:p14="http://schemas.microsoft.com/office/powerpoint/2010/main" xmlns="" val="17582377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457200" lvl="1" indent="0">
              <a:buNone/>
            </a:pPr>
            <a:r>
              <a:rPr lang="tr-TR" b="1" dirty="0"/>
              <a:t>Çıraklık düzeyindeki </a:t>
            </a:r>
            <a:r>
              <a:rPr lang="tr-TR" dirty="0"/>
              <a:t>öğrenciye:</a:t>
            </a:r>
          </a:p>
          <a:p>
            <a:pPr lvl="2"/>
            <a:r>
              <a:rPr lang="tr-TR" dirty="0"/>
              <a:t>Tek seferde iki veya üç kavramın sunumu, </a:t>
            </a:r>
          </a:p>
          <a:p>
            <a:pPr lvl="2"/>
            <a:r>
              <a:rPr lang="tr-TR" dirty="0"/>
              <a:t>Rehberlik yapılarak onun ilgili konuyu sorgulamasını sağlama, </a:t>
            </a:r>
          </a:p>
          <a:p>
            <a:pPr lvl="2"/>
            <a:r>
              <a:rPr lang="tr-TR" dirty="0"/>
              <a:t>İşbirlikçi öğrenme yöntemlerine başvurma, </a:t>
            </a:r>
          </a:p>
          <a:p>
            <a:pPr lvl="2"/>
            <a:r>
              <a:rPr lang="tr-TR" dirty="0"/>
              <a:t>Öğrencilerle birlikte geliştirilen ölçütler üzerinden değerlendirmelere başvurma,</a:t>
            </a:r>
          </a:p>
          <a:p>
            <a:pPr lvl="2"/>
            <a:r>
              <a:rPr lang="tr-TR" dirty="0"/>
              <a:t>Öğrencinin öğrendiklerini öz değerlendirme ile değerlendirmesine fırsat verme,</a:t>
            </a:r>
          </a:p>
          <a:p>
            <a:pPr lvl="2"/>
            <a:r>
              <a:rPr lang="tr-TR" dirty="0"/>
              <a:t>Yeni durumlar oluşturularak öğrencinin öğrendiği becerileri kullanması için ortam oluşturma</a:t>
            </a:r>
          </a:p>
          <a:p>
            <a:endParaRPr lang="tr-TR" dirty="0"/>
          </a:p>
        </p:txBody>
      </p:sp>
    </p:spTree>
    <p:extLst>
      <p:ext uri="{BB962C8B-B14F-4D97-AF65-F5344CB8AC3E}">
        <p14:creationId xmlns:p14="http://schemas.microsoft.com/office/powerpoint/2010/main" xmlns="" val="408523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229600" cy="5616624"/>
          </a:xfrm>
        </p:spPr>
        <p:txBody>
          <a:bodyPr/>
          <a:lstStyle/>
          <a:p>
            <a:endParaRPr lang="tr-TR"/>
          </a:p>
        </p:txBody>
      </p:sp>
      <p:graphicFrame>
        <p:nvGraphicFramePr>
          <p:cNvPr id="4" name="Diyagram 3"/>
          <p:cNvGraphicFramePr/>
          <p:nvPr>
            <p:extLst>
              <p:ext uri="{D42A27DB-BD31-4B8C-83A1-F6EECF244321}">
                <p14:modId xmlns:p14="http://schemas.microsoft.com/office/powerpoint/2010/main" xmlns="" val="1027760879"/>
              </p:ext>
            </p:extLst>
          </p:nvPr>
        </p:nvGraphicFramePr>
        <p:xfrm>
          <a:off x="0" y="620688"/>
          <a:ext cx="866164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406631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457200" lvl="1" indent="0">
              <a:buNone/>
            </a:pPr>
            <a:r>
              <a:rPr lang="tr-TR" b="1" dirty="0"/>
              <a:t>Uygulayıcı düzeyindeki </a:t>
            </a:r>
            <a:r>
              <a:rPr lang="tr-TR" dirty="0"/>
              <a:t>öğrenciye:</a:t>
            </a:r>
          </a:p>
          <a:p>
            <a:pPr lvl="2"/>
            <a:r>
              <a:rPr lang="tr-TR" dirty="0"/>
              <a:t>Tematik yaklaşımların kullanımına yer verme, </a:t>
            </a:r>
          </a:p>
          <a:p>
            <a:pPr lvl="2"/>
            <a:r>
              <a:rPr lang="tr-TR" dirty="0"/>
              <a:t>Tümevarıma varma, </a:t>
            </a:r>
          </a:p>
          <a:p>
            <a:pPr lvl="2"/>
            <a:r>
              <a:rPr lang="tr-TR" dirty="0"/>
              <a:t>Öğrenci ilgisi kapsamında etkinlikleri artırma, </a:t>
            </a:r>
          </a:p>
          <a:p>
            <a:pPr lvl="2"/>
            <a:r>
              <a:rPr lang="tr-TR" dirty="0"/>
              <a:t>Açık uçlu sorularla neden – sonuç ilişkilerini irdeleme, </a:t>
            </a:r>
          </a:p>
          <a:p>
            <a:pPr lvl="2"/>
            <a:r>
              <a:rPr lang="tr-TR" dirty="0"/>
              <a:t>Bireyin ilgi alanlarına yönelik proje hazırlama ve çalışmasına özgü dönüt verme, </a:t>
            </a:r>
          </a:p>
          <a:p>
            <a:pPr lvl="2"/>
            <a:r>
              <a:rPr lang="tr-TR" dirty="0"/>
              <a:t>Öğrencinin kendi ilgi alanları çerçevesinde içerik, süreç ve ürünü yapılandırma</a:t>
            </a:r>
          </a:p>
          <a:p>
            <a:endParaRPr lang="tr-TR" dirty="0"/>
          </a:p>
        </p:txBody>
      </p:sp>
    </p:spTree>
    <p:extLst>
      <p:ext uri="{BB962C8B-B14F-4D97-AF65-F5344CB8AC3E}">
        <p14:creationId xmlns:p14="http://schemas.microsoft.com/office/powerpoint/2010/main" xmlns="" val="899716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457200" lvl="1" indent="0">
              <a:buNone/>
            </a:pPr>
            <a:r>
              <a:rPr lang="tr-TR" b="1" dirty="0"/>
              <a:t>Uzmanlık düzeyindeki </a:t>
            </a:r>
            <a:r>
              <a:rPr lang="tr-TR" dirty="0"/>
              <a:t>öğrenciye:</a:t>
            </a:r>
          </a:p>
          <a:p>
            <a:pPr lvl="2"/>
            <a:r>
              <a:rPr lang="tr-TR" dirty="0" err="1"/>
              <a:t>Disipliniçi</a:t>
            </a:r>
            <a:r>
              <a:rPr lang="tr-TR" dirty="0"/>
              <a:t> veya disiplinler arası cevaplanmamış sorulara yanıt oluşturulma,  </a:t>
            </a:r>
          </a:p>
          <a:p>
            <a:pPr lvl="2"/>
            <a:r>
              <a:rPr lang="tr-TR" dirty="0"/>
              <a:t>Problem çözme sürecini destekleyecek kaynaklara erişimi kolaylaştırma, </a:t>
            </a:r>
          </a:p>
          <a:p>
            <a:pPr lvl="2"/>
            <a:r>
              <a:rPr lang="tr-TR" dirty="0"/>
              <a:t>Yaratıcı ürün ortaya çıkışını engelleyen engellerin kaldırılmasına yardımcı olma, </a:t>
            </a:r>
          </a:p>
          <a:p>
            <a:pPr lvl="2"/>
            <a:r>
              <a:rPr lang="tr-TR" dirty="0"/>
              <a:t>İlgili alanda çalışan uzmanlarla iletişim ve işbirliği oluşturabilme, </a:t>
            </a:r>
          </a:p>
          <a:p>
            <a:pPr lvl="2"/>
            <a:r>
              <a:rPr lang="tr-TR" dirty="0"/>
              <a:t>Mevcut ürün ve eserleri sorgulama, </a:t>
            </a:r>
          </a:p>
          <a:p>
            <a:pPr lvl="2"/>
            <a:r>
              <a:rPr lang="tr-TR" dirty="0"/>
              <a:t>Ortaya konulan ürünlere ilişkin alan uzmanlarından dönüt alınmasını </a:t>
            </a:r>
            <a:r>
              <a:rPr lang="tr-TR" dirty="0" smtClean="0"/>
              <a:t>sağlama sorumlulukları </a:t>
            </a:r>
            <a:r>
              <a:rPr lang="tr-TR" dirty="0"/>
              <a:t>vardır.</a:t>
            </a:r>
          </a:p>
          <a:p>
            <a:endParaRPr lang="tr-TR" dirty="0"/>
          </a:p>
        </p:txBody>
      </p:sp>
    </p:spTree>
    <p:extLst>
      <p:ext uri="{BB962C8B-B14F-4D97-AF65-F5344CB8AC3E}">
        <p14:creationId xmlns:p14="http://schemas.microsoft.com/office/powerpoint/2010/main" xmlns="" val="23153486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Artan düşünsel talepler kapsamında </a:t>
            </a:r>
            <a:r>
              <a:rPr lang="tr-TR" dirty="0"/>
              <a:t>da öğrencinin çıraklıktan uzmanlığa yeterlilikleri edinmesi ve öğrenci ihtiyacına göre farklılaştırma yapma sorumluluğu vardır. </a:t>
            </a:r>
            <a:endParaRPr lang="tr-TR" dirty="0" smtClean="0"/>
          </a:p>
          <a:p>
            <a:r>
              <a:rPr lang="tr-TR" dirty="0" smtClean="0"/>
              <a:t>Bu kapsamda </a:t>
            </a:r>
            <a:r>
              <a:rPr lang="tr-TR" dirty="0"/>
              <a:t>etkinlik güçlük düzeyi şu şekilde artırılabilir:</a:t>
            </a:r>
          </a:p>
          <a:p>
            <a:pPr marL="68580" indent="0">
              <a:buNone/>
            </a:pPr>
            <a:endParaRPr lang="tr-TR" dirty="0"/>
          </a:p>
          <a:p>
            <a:endParaRPr lang="tr-TR" dirty="0"/>
          </a:p>
        </p:txBody>
      </p:sp>
    </p:spTree>
    <p:extLst>
      <p:ext uri="{BB962C8B-B14F-4D97-AF65-F5344CB8AC3E}">
        <p14:creationId xmlns:p14="http://schemas.microsoft.com/office/powerpoint/2010/main" xmlns="" val="34019517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Temel müfredat</a:t>
            </a:r>
          </a:p>
          <a:p>
            <a:pPr lvl="1"/>
            <a:r>
              <a:rPr lang="tr-TR" dirty="0"/>
              <a:t>Temel veya daha ileri seviye okuma, kaynak ve araştırma materyalleri kullanarak</a:t>
            </a:r>
          </a:p>
          <a:p>
            <a:pPr lvl="1"/>
            <a:r>
              <a:rPr lang="tr-TR" dirty="0"/>
              <a:t>Öğretme – öğrenci süreci hızı belirlenirken öğrenci eğitsel ihtiyaçlarının göz önünde bulundurarak</a:t>
            </a:r>
          </a:p>
          <a:p>
            <a:pPr lvl="1"/>
            <a:r>
              <a:rPr lang="tr-TR" dirty="0"/>
              <a:t>Öğrenmenin derinlik, karmaşıklık, </a:t>
            </a:r>
            <a:r>
              <a:rPr lang="tr-TR" dirty="0" err="1"/>
              <a:t>soyutluluk</a:t>
            </a:r>
            <a:r>
              <a:rPr lang="tr-TR" dirty="0"/>
              <a:t>, </a:t>
            </a:r>
            <a:r>
              <a:rPr lang="tr-TR" dirty="0" err="1"/>
              <a:t>zorlayıcılık</a:t>
            </a:r>
            <a:r>
              <a:rPr lang="tr-TR" dirty="0"/>
              <a:t> ve derinlik seviyelerini öğrenci düzeyine uygun hale getirerek</a:t>
            </a:r>
          </a:p>
          <a:p>
            <a:pPr lvl="1"/>
            <a:r>
              <a:rPr lang="tr-TR" dirty="0"/>
              <a:t>Sınıfta işlenen konuya ilişkin fikir ve düşünceleri farklı bağlamlara uyarlayarak</a:t>
            </a:r>
          </a:p>
          <a:p>
            <a:endParaRPr lang="tr-TR" dirty="0"/>
          </a:p>
        </p:txBody>
      </p:sp>
    </p:spTree>
    <p:extLst>
      <p:ext uri="{BB962C8B-B14F-4D97-AF65-F5344CB8AC3E}">
        <p14:creationId xmlns:p14="http://schemas.microsoft.com/office/powerpoint/2010/main" xmlns="" val="24862195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1"/>
            <a:r>
              <a:rPr lang="tr-TR" dirty="0"/>
              <a:t>Görevlerin açık </a:t>
            </a:r>
            <a:r>
              <a:rPr lang="tr-TR" dirty="0" err="1"/>
              <a:t>uçluluk</a:t>
            </a:r>
            <a:r>
              <a:rPr lang="tr-TR" dirty="0"/>
              <a:t> veya somutluğunu artırarak</a:t>
            </a:r>
          </a:p>
          <a:p>
            <a:pPr lvl="1"/>
            <a:r>
              <a:rPr lang="tr-TR" dirty="0"/>
              <a:t>Öğrenci yönelimli görevler ile onların fikir ve bilgelerini dikkate alan çalışmalara daha fazla yer vererek</a:t>
            </a:r>
          </a:p>
          <a:p>
            <a:pPr lvl="1"/>
            <a:r>
              <a:rPr lang="tr-TR" dirty="0"/>
              <a:t>Görevler arasında acemilikten ustalığa geçişin yer aldığı </a:t>
            </a:r>
            <a:r>
              <a:rPr lang="tr-TR" dirty="0" err="1"/>
              <a:t>rubrikler</a:t>
            </a:r>
            <a:r>
              <a:rPr lang="tr-TR" dirty="0"/>
              <a:t> hazırlayarak</a:t>
            </a:r>
          </a:p>
          <a:p>
            <a:pPr lvl="1"/>
            <a:r>
              <a:rPr lang="tr-TR" dirty="0"/>
              <a:t>Yetişkin uzman – öğrenci arasında ortak paydada buluşmayı sağlayan görevler ortaya koyarak (</a:t>
            </a:r>
            <a:r>
              <a:rPr lang="tr-TR" dirty="0" err="1"/>
              <a:t>Tomlinson</a:t>
            </a:r>
            <a:r>
              <a:rPr lang="tr-TR" dirty="0"/>
              <a:t> vd., 2017).</a:t>
            </a:r>
          </a:p>
          <a:p>
            <a:endParaRPr lang="tr-TR" dirty="0"/>
          </a:p>
        </p:txBody>
      </p:sp>
    </p:spTree>
    <p:extLst>
      <p:ext uri="{BB962C8B-B14F-4D97-AF65-F5344CB8AC3E}">
        <p14:creationId xmlns:p14="http://schemas.microsoft.com/office/powerpoint/2010/main" xmlns="" val="402181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Bağlantılar müfredatı</a:t>
            </a:r>
          </a:p>
          <a:p>
            <a:pPr lvl="1"/>
            <a:r>
              <a:rPr lang="tr-TR" dirty="0"/>
              <a:t>Temel müfredata ilave olarak</a:t>
            </a:r>
          </a:p>
          <a:p>
            <a:pPr lvl="2"/>
            <a:r>
              <a:rPr lang="tr-TR" dirty="0"/>
              <a:t>Etkinliklerin güçlük düzeyi, öğrenciler tarafından daha bilindik veya daha az bilindik durum ve bakış açıları sunularak,</a:t>
            </a:r>
          </a:p>
          <a:p>
            <a:pPr lvl="2"/>
            <a:r>
              <a:rPr lang="tr-TR" dirty="0"/>
              <a:t>Bir probleme yönelik üretilen çözümlerin değerlendirilmesine yönelik ölçüt geliştirme çalışmalarına yer verilerek</a:t>
            </a:r>
          </a:p>
          <a:p>
            <a:endParaRPr lang="tr-TR" dirty="0"/>
          </a:p>
        </p:txBody>
      </p:sp>
    </p:spTree>
    <p:extLst>
      <p:ext uri="{BB962C8B-B14F-4D97-AF65-F5344CB8AC3E}">
        <p14:creationId xmlns:p14="http://schemas.microsoft.com/office/powerpoint/2010/main" xmlns="" val="18193125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Uygulamalar </a:t>
            </a:r>
            <a:r>
              <a:rPr lang="tr-TR" b="1" dirty="0" smtClean="0"/>
              <a:t>müfredatı</a:t>
            </a:r>
          </a:p>
          <a:p>
            <a:pPr lvl="1"/>
            <a:r>
              <a:rPr lang="tr-TR" dirty="0"/>
              <a:t>Disipline özgü rutin problemleri çözerken genel geçer uygulama kuralları belirleme</a:t>
            </a:r>
          </a:p>
          <a:p>
            <a:pPr lvl="1"/>
            <a:r>
              <a:rPr lang="tr-TR" dirty="0"/>
              <a:t>Disipline özgü problemlere çözüm üretirken bağlamsal farklılıklara göre kuralların farklılaşabileceğini dikkate alma</a:t>
            </a:r>
          </a:p>
          <a:p>
            <a:pPr lvl="1"/>
            <a:r>
              <a:rPr lang="tr-TR" dirty="0"/>
              <a:t>Alan bilgi ve yaklaşımını uygulama esnasında bireysel tarz oluşturma</a:t>
            </a:r>
          </a:p>
          <a:p>
            <a:pPr lvl="1"/>
            <a:r>
              <a:rPr lang="tr-TR" dirty="0"/>
              <a:t>Oluşturduğu kişisel tarzın işlerliğini benzer görevlerde sınama</a:t>
            </a:r>
          </a:p>
          <a:p>
            <a:pPr lvl="1"/>
            <a:r>
              <a:rPr lang="tr-TR" dirty="0"/>
              <a:t>Kendi tarzı ile uzmanların yaklaşımlarını karşılaştırma</a:t>
            </a:r>
          </a:p>
          <a:p>
            <a:endParaRPr lang="tr-TR" b="1" dirty="0"/>
          </a:p>
          <a:p>
            <a:endParaRPr lang="tr-TR" dirty="0"/>
          </a:p>
        </p:txBody>
      </p:sp>
    </p:spTree>
    <p:extLst>
      <p:ext uri="{BB962C8B-B14F-4D97-AF65-F5344CB8AC3E}">
        <p14:creationId xmlns:p14="http://schemas.microsoft.com/office/powerpoint/2010/main" xmlns="" val="19015753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lvl="1"/>
            <a:r>
              <a:rPr lang="tr-TR" dirty="0"/>
              <a:t>Çalışmalarında bir sonraki adıma ilişkin amaç ve ölçütler belirleme</a:t>
            </a:r>
          </a:p>
          <a:p>
            <a:pPr lvl="1"/>
            <a:r>
              <a:rPr lang="tr-TR" dirty="0"/>
              <a:t>Belirlediği ölçütleri sonraki çalışmalarında test etme</a:t>
            </a:r>
          </a:p>
          <a:p>
            <a:pPr lvl="1"/>
            <a:r>
              <a:rPr lang="tr-TR" dirty="0"/>
              <a:t>Uzmanlarla işbirlikçi çalışmalar yapma</a:t>
            </a:r>
          </a:p>
          <a:p>
            <a:pPr lvl="1"/>
            <a:r>
              <a:rPr lang="tr-TR" dirty="0"/>
              <a:t>Alan uzmanlarının çözümünde zorlandığı problemlerle meşgul olma problemi çözmeye çalışma</a:t>
            </a:r>
          </a:p>
          <a:p>
            <a:pPr lvl="1"/>
            <a:r>
              <a:rPr lang="tr-TR" dirty="0"/>
              <a:t>Bu tip problemleri çözmeye uğraşırken dönüt alma</a:t>
            </a:r>
          </a:p>
          <a:p>
            <a:pPr lvl="1"/>
            <a:r>
              <a:rPr lang="tr-TR" dirty="0"/>
              <a:t>İlgi alanındaki çalışmalarını uzun soluklu sürecek biçimde </a:t>
            </a:r>
            <a:r>
              <a:rPr lang="tr-TR" dirty="0" smtClean="0"/>
              <a:t>planlama.</a:t>
            </a:r>
            <a:endParaRPr lang="tr-TR" dirty="0"/>
          </a:p>
          <a:p>
            <a:endParaRPr lang="tr-TR" dirty="0"/>
          </a:p>
        </p:txBody>
      </p:sp>
    </p:spTree>
    <p:extLst>
      <p:ext uri="{BB962C8B-B14F-4D97-AF65-F5344CB8AC3E}">
        <p14:creationId xmlns:p14="http://schemas.microsoft.com/office/powerpoint/2010/main" xmlns="" val="12032660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Farkındalık müfredatı</a:t>
            </a:r>
          </a:p>
          <a:p>
            <a:pPr lvl="1"/>
            <a:r>
              <a:rPr lang="tr-TR" dirty="0"/>
              <a:t>Bireysel görüşlerini başkalarıyla paylaşma</a:t>
            </a:r>
          </a:p>
          <a:p>
            <a:pPr lvl="1"/>
            <a:r>
              <a:rPr lang="tr-TR" dirty="0"/>
              <a:t>Öz-iletişim kurma</a:t>
            </a:r>
          </a:p>
          <a:p>
            <a:pPr lvl="1"/>
            <a:r>
              <a:rPr lang="tr-TR" dirty="0"/>
              <a:t>Konu, durum veya çözümlere ilişkin farklı bakış açılarını inceleme</a:t>
            </a:r>
          </a:p>
          <a:p>
            <a:pPr lvl="1"/>
            <a:r>
              <a:rPr lang="tr-TR" dirty="0"/>
              <a:t>Danışmanla çalışma</a:t>
            </a:r>
          </a:p>
          <a:p>
            <a:pPr lvl="1"/>
            <a:r>
              <a:rPr lang="tr-TR" dirty="0"/>
              <a:t>Alanda saygın kabul edilen bir uzmanı izleme</a:t>
            </a:r>
          </a:p>
          <a:p>
            <a:pPr lvl="1"/>
            <a:r>
              <a:rPr lang="tr-TR" dirty="0"/>
              <a:t>Alanda başarısı veya başarısızlığıyla bilinen kişilerin özgeçmişlerini okuma</a:t>
            </a:r>
          </a:p>
          <a:p>
            <a:pPr lvl="1"/>
            <a:r>
              <a:rPr lang="tr-TR"/>
              <a:t>İlgili disiplin alanında çalışan bireylerin kişilik özelliklerini, çalışma alışkanlıklarını ve ilgili disiplin alanının çalışma koşullarını inceleme </a:t>
            </a:r>
          </a:p>
          <a:p>
            <a:endParaRPr lang="tr-TR"/>
          </a:p>
        </p:txBody>
      </p:sp>
    </p:spTree>
    <p:extLst>
      <p:ext uri="{BB962C8B-B14F-4D97-AF65-F5344CB8AC3E}">
        <p14:creationId xmlns:p14="http://schemas.microsoft.com/office/powerpoint/2010/main" xmlns="" val="31009600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olarak, paralel müfredat programları, </a:t>
            </a:r>
            <a:r>
              <a:rPr lang="tr-TR" dirty="0" smtClean="0"/>
              <a:t>özel </a:t>
            </a:r>
            <a:r>
              <a:rPr lang="tr-TR" dirty="0"/>
              <a:t>yetenekli öğrencilerin akademik gelişimlerine yardımcı olmak için tasarlanmış özel bir eğitim programıdır ve öğrencilerin potansiyellerini tam olarak keşfetmelerine olanak tanır.</a:t>
            </a:r>
          </a:p>
          <a:p>
            <a:endParaRPr lang="tr-TR" dirty="0"/>
          </a:p>
        </p:txBody>
      </p:sp>
    </p:spTree>
    <p:extLst>
      <p:ext uri="{BB962C8B-B14F-4D97-AF65-F5344CB8AC3E}">
        <p14:creationId xmlns:p14="http://schemas.microsoft.com/office/powerpoint/2010/main" xmlns="" val="248578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1.Temel müfredat (Çekirdek /genel müfredat)</a:t>
            </a:r>
          </a:p>
          <a:p>
            <a:pPr marL="342900" lvl="1" indent="-342900">
              <a:buFont typeface="Arial" pitchFamily="34" charset="0"/>
              <a:buChar char="•"/>
            </a:pPr>
            <a:r>
              <a:rPr lang="tr-TR" dirty="0"/>
              <a:t>Genel müfredat; ulusal eğitim programlarındaki kazanımları içerir. </a:t>
            </a:r>
            <a:endParaRPr lang="tr-TR" sz="4000" dirty="0"/>
          </a:p>
          <a:p>
            <a:pPr marL="342900" lvl="1" indent="-342900">
              <a:buFont typeface="Arial" pitchFamily="34" charset="0"/>
              <a:buChar char="•"/>
            </a:pPr>
            <a:endParaRPr lang="tr-TR" dirty="0" smtClean="0"/>
          </a:p>
          <a:p>
            <a:pPr marL="342900" lvl="1" indent="-342900">
              <a:buFont typeface="Arial" pitchFamily="34" charset="0"/>
              <a:buChar char="•"/>
            </a:pPr>
            <a:r>
              <a:rPr lang="tr-TR" dirty="0" smtClean="0"/>
              <a:t>Bu </a:t>
            </a:r>
            <a:r>
              <a:rPr lang="tr-TR" dirty="0"/>
              <a:t>müfredat boyutunda ders veya ünitelerde yer alan temel kavram, bilgi, ilke, genelleme, kuram, beceri ve tutumlar yer almaktadır</a:t>
            </a:r>
            <a:r>
              <a:rPr lang="tr-TR" dirty="0" smtClean="0"/>
              <a:t>.</a:t>
            </a:r>
          </a:p>
          <a:p>
            <a:endParaRPr lang="tr-TR" dirty="0"/>
          </a:p>
        </p:txBody>
      </p:sp>
    </p:spTree>
    <p:extLst>
      <p:ext uri="{BB962C8B-B14F-4D97-AF65-F5344CB8AC3E}">
        <p14:creationId xmlns:p14="http://schemas.microsoft.com/office/powerpoint/2010/main" xmlns="" val="2428525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smtClean="0"/>
              <a:t>özel </a:t>
            </a:r>
            <a:r>
              <a:rPr lang="tr-TR" dirty="0"/>
              <a:t>yetenekliler için paralel müfredat konusunda birçok kaynak mevcuttur. İşte bazı örnekler:</a:t>
            </a:r>
          </a:p>
          <a:p>
            <a:r>
              <a:rPr lang="tr-TR" dirty="0"/>
              <a:t>"</a:t>
            </a:r>
            <a:r>
              <a:rPr lang="tr-TR" dirty="0" err="1"/>
              <a:t>The</a:t>
            </a:r>
            <a:r>
              <a:rPr lang="tr-TR" dirty="0"/>
              <a:t> </a:t>
            </a:r>
            <a:r>
              <a:rPr lang="tr-TR" dirty="0" err="1"/>
              <a:t>Parallel</a:t>
            </a:r>
            <a:r>
              <a:rPr lang="tr-TR" dirty="0"/>
              <a:t> </a:t>
            </a:r>
            <a:r>
              <a:rPr lang="tr-TR" dirty="0" err="1"/>
              <a:t>Curriculum</a:t>
            </a:r>
            <a:r>
              <a:rPr lang="tr-TR" dirty="0"/>
              <a:t>: A Design </a:t>
            </a:r>
            <a:r>
              <a:rPr lang="tr-TR" dirty="0" err="1"/>
              <a:t>to</a:t>
            </a:r>
            <a:r>
              <a:rPr lang="tr-TR" dirty="0"/>
              <a:t> </a:t>
            </a:r>
            <a:r>
              <a:rPr lang="tr-TR" dirty="0" err="1"/>
              <a:t>Develop</a:t>
            </a:r>
            <a:r>
              <a:rPr lang="tr-TR" dirty="0"/>
              <a:t> </a:t>
            </a:r>
            <a:r>
              <a:rPr lang="tr-TR" dirty="0" err="1"/>
              <a:t>Learner</a:t>
            </a:r>
            <a:r>
              <a:rPr lang="tr-TR" dirty="0"/>
              <a:t> </a:t>
            </a:r>
            <a:r>
              <a:rPr lang="tr-TR" dirty="0" err="1"/>
              <a:t>Potential</a:t>
            </a:r>
            <a:r>
              <a:rPr lang="tr-TR" dirty="0"/>
              <a:t> </a:t>
            </a:r>
            <a:r>
              <a:rPr lang="tr-TR" dirty="0" err="1"/>
              <a:t>and</a:t>
            </a:r>
            <a:r>
              <a:rPr lang="tr-TR" dirty="0"/>
              <a:t> Challenge Advanced </a:t>
            </a:r>
            <a:r>
              <a:rPr lang="tr-TR" dirty="0" err="1"/>
              <a:t>Learners</a:t>
            </a:r>
            <a:r>
              <a:rPr lang="tr-TR" dirty="0"/>
              <a:t>" (</a:t>
            </a:r>
            <a:r>
              <a:rPr lang="tr-TR" dirty="0" err="1"/>
              <a:t>Tomlinson</a:t>
            </a:r>
            <a:r>
              <a:rPr lang="tr-TR" dirty="0"/>
              <a:t>, Kaplan, </a:t>
            </a:r>
            <a:r>
              <a:rPr lang="tr-TR" dirty="0" err="1"/>
              <a:t>Renzulli</a:t>
            </a:r>
            <a:r>
              <a:rPr lang="tr-TR" dirty="0"/>
              <a:t> ve </a:t>
            </a:r>
            <a:r>
              <a:rPr lang="tr-TR" dirty="0" err="1"/>
              <a:t>Purcell</a:t>
            </a:r>
            <a:r>
              <a:rPr lang="tr-TR" dirty="0"/>
              <a:t>, 2002) - Bu kitap, paralel müfredat modelinin temellerini, tasarımını ve uygulamasını anlatır. Kitapta, öğretmenlerin öğrencilerin farklı ilgi ve yeteneklerine göre özelleştirilmiş öğrenme deneyimleri sunmalarına yardımcı olacak stratejiler ve araçlar sunulmaktadır.</a:t>
            </a:r>
          </a:p>
          <a:p>
            <a:r>
              <a:rPr lang="tr-TR" dirty="0"/>
              <a:t>"</a:t>
            </a:r>
            <a:r>
              <a:rPr lang="tr-TR" dirty="0" err="1"/>
              <a:t>Parallel</a:t>
            </a:r>
            <a:r>
              <a:rPr lang="tr-TR" dirty="0"/>
              <a:t> </a:t>
            </a:r>
            <a:r>
              <a:rPr lang="tr-TR" dirty="0" err="1"/>
              <a:t>Curriculum</a:t>
            </a:r>
            <a:r>
              <a:rPr lang="tr-TR" dirty="0"/>
              <a:t> </a:t>
            </a:r>
            <a:r>
              <a:rPr lang="tr-TR" dirty="0" err="1"/>
              <a:t>Units</a:t>
            </a:r>
            <a:r>
              <a:rPr lang="tr-TR" dirty="0"/>
              <a:t> </a:t>
            </a:r>
            <a:r>
              <a:rPr lang="tr-TR" dirty="0" err="1"/>
              <a:t>for</a:t>
            </a:r>
            <a:r>
              <a:rPr lang="tr-TR" dirty="0"/>
              <a:t> </a:t>
            </a:r>
            <a:r>
              <a:rPr lang="tr-TR" dirty="0" err="1"/>
              <a:t>Science</a:t>
            </a:r>
            <a:r>
              <a:rPr lang="tr-TR" dirty="0"/>
              <a:t>, </a:t>
            </a:r>
            <a:r>
              <a:rPr lang="tr-TR" dirty="0" err="1"/>
              <a:t>Grades</a:t>
            </a:r>
            <a:r>
              <a:rPr lang="tr-TR" dirty="0"/>
              <a:t> 6-12" (</a:t>
            </a:r>
            <a:r>
              <a:rPr lang="tr-TR" dirty="0" err="1"/>
              <a:t>Renzulli</a:t>
            </a:r>
            <a:r>
              <a:rPr lang="tr-TR" dirty="0"/>
              <a:t>, Smith ve Reis, 1997) - Bu kitap, paralel müfredat modelinin bilim dersleri için uygulanmasına odaklanır. Kitapta, öğretmenlerin öğrencilerin farklı bilim alanlarına ilgilerini çekmek için farklı öğrenme deneyimleri tasarlama konusunda fikirler ve stratejiler sunulmaktadır.</a:t>
            </a:r>
          </a:p>
          <a:p>
            <a:r>
              <a:rPr lang="tr-TR" dirty="0"/>
              <a:t>"</a:t>
            </a:r>
            <a:r>
              <a:rPr lang="tr-TR" dirty="0" err="1"/>
              <a:t>Parallel</a:t>
            </a:r>
            <a:r>
              <a:rPr lang="tr-TR" dirty="0"/>
              <a:t> </a:t>
            </a:r>
            <a:r>
              <a:rPr lang="tr-TR" dirty="0" err="1"/>
              <a:t>Curriculum</a:t>
            </a:r>
            <a:r>
              <a:rPr lang="tr-TR" dirty="0"/>
              <a:t> Model in </a:t>
            </a:r>
            <a:r>
              <a:rPr lang="tr-TR" dirty="0" err="1"/>
              <a:t>the</a:t>
            </a:r>
            <a:r>
              <a:rPr lang="tr-TR" dirty="0"/>
              <a:t> </a:t>
            </a:r>
            <a:r>
              <a:rPr lang="tr-TR" dirty="0" err="1"/>
              <a:t>Classroom</a:t>
            </a:r>
            <a:r>
              <a:rPr lang="tr-TR" dirty="0"/>
              <a:t>: Applications </a:t>
            </a:r>
            <a:r>
              <a:rPr lang="tr-TR" dirty="0" err="1"/>
              <a:t>Across</a:t>
            </a:r>
            <a:r>
              <a:rPr lang="tr-TR" dirty="0"/>
              <a:t> </a:t>
            </a:r>
            <a:r>
              <a:rPr lang="tr-TR" dirty="0" err="1"/>
              <a:t>the</a:t>
            </a:r>
            <a:r>
              <a:rPr lang="tr-TR" dirty="0"/>
              <a:t> Content </a:t>
            </a:r>
            <a:r>
              <a:rPr lang="tr-TR" dirty="0" err="1"/>
              <a:t>Areas</a:t>
            </a:r>
            <a:r>
              <a:rPr lang="tr-TR" dirty="0"/>
              <a:t>" (</a:t>
            </a:r>
            <a:r>
              <a:rPr lang="tr-TR" dirty="0" err="1"/>
              <a:t>Strang</a:t>
            </a:r>
            <a:r>
              <a:rPr lang="tr-TR" dirty="0"/>
              <a:t>, 2013) - Bu kitap, paralel müfredat modelinin farklı derslerde nasıl uygulanabileceğine odaklanır. Kitapta, öğretmenlerin öğrencilerin farklı ilgi ve yeteneklerine göre özelleştirilmiş öğrenme deneyimleri sunmalarına yardımcı olacak örnekler ve stratejiler sunulmaktadır.</a:t>
            </a:r>
          </a:p>
          <a:p>
            <a:r>
              <a:rPr lang="tr-TR" dirty="0"/>
              <a:t>"</a:t>
            </a:r>
            <a:r>
              <a:rPr lang="tr-TR" dirty="0" err="1"/>
              <a:t>Integrating</a:t>
            </a:r>
            <a:r>
              <a:rPr lang="tr-TR" dirty="0"/>
              <a:t> </a:t>
            </a:r>
            <a:r>
              <a:rPr lang="tr-TR" dirty="0" err="1"/>
              <a:t>Differentiated</a:t>
            </a:r>
            <a:r>
              <a:rPr lang="tr-TR" dirty="0"/>
              <a:t> </a:t>
            </a:r>
            <a:r>
              <a:rPr lang="tr-TR" dirty="0" err="1"/>
              <a:t>Instruction</a:t>
            </a:r>
            <a:r>
              <a:rPr lang="tr-TR" dirty="0"/>
              <a:t> </a:t>
            </a:r>
            <a:r>
              <a:rPr lang="tr-TR" dirty="0" err="1"/>
              <a:t>and</a:t>
            </a:r>
            <a:r>
              <a:rPr lang="tr-TR" dirty="0"/>
              <a:t> </a:t>
            </a:r>
            <a:r>
              <a:rPr lang="tr-TR" dirty="0" err="1"/>
              <a:t>Understanding</a:t>
            </a:r>
            <a:r>
              <a:rPr lang="tr-TR" dirty="0"/>
              <a:t> </a:t>
            </a:r>
            <a:r>
              <a:rPr lang="tr-TR" dirty="0" err="1"/>
              <a:t>by</a:t>
            </a:r>
            <a:r>
              <a:rPr lang="tr-TR" dirty="0"/>
              <a:t> Design: </a:t>
            </a:r>
            <a:r>
              <a:rPr lang="tr-TR" dirty="0" err="1"/>
              <a:t>Connecting</a:t>
            </a:r>
            <a:r>
              <a:rPr lang="tr-TR" dirty="0"/>
              <a:t> Content </a:t>
            </a:r>
            <a:r>
              <a:rPr lang="tr-TR" dirty="0" err="1"/>
              <a:t>and</a:t>
            </a:r>
            <a:r>
              <a:rPr lang="tr-TR" dirty="0"/>
              <a:t> Kids" (</a:t>
            </a:r>
            <a:r>
              <a:rPr lang="tr-TR" dirty="0" err="1"/>
              <a:t>Tomlinson</a:t>
            </a:r>
            <a:r>
              <a:rPr lang="tr-TR" dirty="0"/>
              <a:t> ve </a:t>
            </a:r>
            <a:r>
              <a:rPr lang="tr-TR" dirty="0" err="1"/>
              <a:t>McTighe</a:t>
            </a:r>
            <a:r>
              <a:rPr lang="tr-TR" dirty="0"/>
              <a:t>, 2006) - Bu kitap, farklılaştırılmış öğretim ve anlama tasarımının nasıl bir arada kullanılabileceğini gösteren bir kaynaktır. Kitap, öğretmenlerin öğrencilerin farklı öğrenme stillerine uygun olarak öğretim planlarını tasarlama becerilerini geliştirmelerine yardımcı olur.</a:t>
            </a:r>
          </a:p>
          <a:p>
            <a:r>
              <a:rPr lang="tr-TR" dirty="0"/>
              <a:t>"</a:t>
            </a:r>
            <a:r>
              <a:rPr lang="tr-TR" dirty="0" err="1"/>
              <a:t>The</a:t>
            </a:r>
            <a:r>
              <a:rPr lang="tr-TR" dirty="0"/>
              <a:t> </a:t>
            </a:r>
            <a:r>
              <a:rPr lang="tr-TR" dirty="0" err="1"/>
              <a:t>Schoolwide</a:t>
            </a:r>
            <a:r>
              <a:rPr lang="tr-TR" dirty="0"/>
              <a:t> </a:t>
            </a:r>
            <a:r>
              <a:rPr lang="tr-TR" dirty="0" err="1"/>
              <a:t>Enrichment</a:t>
            </a:r>
            <a:r>
              <a:rPr lang="tr-TR" dirty="0"/>
              <a:t> Model: A How-</a:t>
            </a:r>
            <a:r>
              <a:rPr lang="tr-TR" dirty="0" err="1"/>
              <a:t>To</a:t>
            </a:r>
            <a:r>
              <a:rPr lang="tr-TR" dirty="0"/>
              <a:t> Guide </a:t>
            </a:r>
            <a:r>
              <a:rPr lang="tr-TR" dirty="0" err="1"/>
              <a:t>for</a:t>
            </a:r>
            <a:r>
              <a:rPr lang="tr-TR" dirty="0"/>
              <a:t> </a:t>
            </a:r>
            <a:r>
              <a:rPr lang="tr-TR" dirty="0" err="1"/>
              <a:t>Educational</a:t>
            </a:r>
            <a:r>
              <a:rPr lang="tr-TR" dirty="0"/>
              <a:t> </a:t>
            </a:r>
            <a:r>
              <a:rPr lang="tr-TR" dirty="0" err="1"/>
              <a:t>Excellence</a:t>
            </a:r>
            <a:r>
              <a:rPr lang="tr-TR" dirty="0"/>
              <a:t>" (</a:t>
            </a:r>
            <a:r>
              <a:rPr lang="tr-TR" dirty="0" err="1"/>
              <a:t>Renzulli</a:t>
            </a:r>
            <a:r>
              <a:rPr lang="tr-TR" dirty="0"/>
              <a:t> ve Reis, 2014) - Bu kitap, </a:t>
            </a:r>
            <a:r>
              <a:rPr lang="tr-TR"/>
              <a:t>okulların </a:t>
            </a:r>
            <a:r>
              <a:rPr lang="tr-TR" smtClean="0"/>
              <a:t>özel </a:t>
            </a:r>
            <a:r>
              <a:rPr lang="tr-TR" dirty="0"/>
              <a:t>yeteneklilere yönelik zenginleştirilmiş öğrenme deneyimleri sunmak için </a:t>
            </a:r>
            <a:r>
              <a:rPr lang="tr-TR" dirty="0" err="1"/>
              <a:t>Schoolwide</a:t>
            </a:r>
            <a:r>
              <a:rPr lang="tr-TR" dirty="0"/>
              <a:t> </a:t>
            </a:r>
            <a:r>
              <a:rPr lang="tr-TR" dirty="0" err="1"/>
              <a:t>Enrichment</a:t>
            </a:r>
            <a:r>
              <a:rPr lang="tr-TR" dirty="0"/>
              <a:t> Model (SEM) adlı bir yaklaşımı nasıl kullanabileceğini gösterir. Kitapta, </a:t>
            </a:r>
            <a:r>
              <a:rPr lang="tr-TR" dirty="0" err="1"/>
              <a:t>SEM'in</a:t>
            </a:r>
            <a:r>
              <a:rPr lang="tr-TR" dirty="0"/>
              <a:t> nasıl tasarlandığı, uygulandığı ve değerlendirildiği hakkında bilgiler yer almaktadır.</a:t>
            </a:r>
          </a:p>
          <a:p>
            <a:endParaRPr lang="tr-TR" dirty="0"/>
          </a:p>
        </p:txBody>
      </p:sp>
    </p:spTree>
    <p:extLst>
      <p:ext uri="{BB962C8B-B14F-4D97-AF65-F5344CB8AC3E}">
        <p14:creationId xmlns:p14="http://schemas.microsoft.com/office/powerpoint/2010/main" xmlns="" val="4119120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Alt Başlık 2"/>
          <p:cNvSpPr txBox="1">
            <a:spLocks noGrp="1"/>
          </p:cNvSpPr>
          <p:nvPr>
            <p:ph idx="1"/>
          </p:nvPr>
        </p:nvSpPr>
        <p:spPr>
          <a:xfrm>
            <a:off x="457200" y="1268760"/>
            <a:ext cx="8229600" cy="4525963"/>
          </a:xfrm>
          <a:prstGeom prst="rect">
            <a:avLst/>
          </a:prstGeom>
        </p:spPr>
        <p:txBody>
          <a:bodyPr>
            <a:noAutofit/>
          </a:bodyPr>
          <a:lst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eaLnBrk="0" fontAlgn="base" hangingPunct="0">
              <a:spcBef>
                <a:spcPct val="20000"/>
              </a:spcBef>
              <a:spcAft>
                <a:spcPct val="0"/>
              </a:spcAft>
              <a:buChar char="»"/>
              <a:defRPr sz="2000">
                <a:solidFill>
                  <a:srgbClr val="000066"/>
                </a:solidFill>
                <a:latin typeface="+mn-lt"/>
              </a:defRPr>
            </a:lvl6pPr>
            <a:lvl7pPr marL="2971800" indent="-228600" algn="l" rtl="0" eaLnBrk="0" fontAlgn="base" hangingPunct="0">
              <a:spcBef>
                <a:spcPct val="20000"/>
              </a:spcBef>
              <a:spcAft>
                <a:spcPct val="0"/>
              </a:spcAft>
              <a:buChar char="»"/>
              <a:defRPr sz="2000">
                <a:solidFill>
                  <a:srgbClr val="000066"/>
                </a:solidFill>
                <a:latin typeface="+mn-lt"/>
              </a:defRPr>
            </a:lvl7pPr>
            <a:lvl8pPr marL="3429000" indent="-228600" algn="l" rtl="0" eaLnBrk="0" fontAlgn="base" hangingPunct="0">
              <a:spcBef>
                <a:spcPct val="20000"/>
              </a:spcBef>
              <a:spcAft>
                <a:spcPct val="0"/>
              </a:spcAft>
              <a:buChar char="»"/>
              <a:defRPr sz="2000">
                <a:solidFill>
                  <a:srgbClr val="000066"/>
                </a:solidFill>
                <a:latin typeface="+mn-lt"/>
              </a:defRPr>
            </a:lvl8pPr>
            <a:lvl9pPr marL="3886200" indent="-228600" algn="l" rtl="0" eaLnBrk="0" fontAlgn="base" hangingPunct="0">
              <a:spcBef>
                <a:spcPct val="20000"/>
              </a:spcBef>
              <a:spcAft>
                <a:spcPct val="0"/>
              </a:spcAft>
              <a:buChar char="»"/>
              <a:defRPr sz="2000">
                <a:solidFill>
                  <a:srgbClr val="000066"/>
                </a:solidFill>
                <a:latin typeface="+mn-lt"/>
              </a:defRPr>
            </a:lvl9pPr>
          </a:lstStyle>
          <a:p>
            <a:pPr marL="0" indent="0" algn="ctr">
              <a:buNone/>
            </a:pPr>
            <a:endParaRPr lang="tr-TR" sz="1800" kern="0" dirty="0" smtClean="0">
              <a:solidFill>
                <a:srgbClr val="002060"/>
              </a:solidFill>
            </a:endParaRPr>
          </a:p>
          <a:p>
            <a:pPr marL="0" indent="0" algn="ctr">
              <a:buNone/>
            </a:pPr>
            <a:r>
              <a:rPr lang="tr-TR" sz="1800" kern="0" dirty="0" smtClean="0">
                <a:solidFill>
                  <a:srgbClr val="002060"/>
                </a:solidFill>
              </a:rPr>
              <a:t>KAYNAKÇA:</a:t>
            </a:r>
          </a:p>
          <a:p>
            <a:r>
              <a:rPr lang="tr-TR" sz="1800" dirty="0" err="1"/>
              <a:t>National</a:t>
            </a:r>
            <a:r>
              <a:rPr lang="tr-TR" sz="1800" dirty="0"/>
              <a:t> </a:t>
            </a:r>
            <a:r>
              <a:rPr lang="tr-TR" sz="1800" dirty="0" err="1"/>
              <a:t>Association</a:t>
            </a:r>
            <a:r>
              <a:rPr lang="tr-TR" sz="1800" dirty="0"/>
              <a:t> </a:t>
            </a:r>
            <a:r>
              <a:rPr lang="tr-TR" sz="1800" dirty="0" err="1"/>
              <a:t>for</a:t>
            </a:r>
            <a:r>
              <a:rPr lang="tr-TR" sz="1800" dirty="0"/>
              <a:t> </a:t>
            </a:r>
            <a:r>
              <a:rPr lang="tr-TR" sz="1800" dirty="0" err="1"/>
              <a:t>Gifted</a:t>
            </a:r>
            <a:r>
              <a:rPr lang="tr-TR" sz="1800" dirty="0"/>
              <a:t> </a:t>
            </a:r>
            <a:r>
              <a:rPr lang="tr-TR" sz="1800" dirty="0" err="1"/>
              <a:t>Children</a:t>
            </a:r>
            <a:r>
              <a:rPr lang="tr-TR" sz="1800" dirty="0"/>
              <a:t>: </a:t>
            </a:r>
            <a:r>
              <a:rPr lang="tr-TR" sz="1800" dirty="0" err="1"/>
              <a:t>Parallel</a:t>
            </a:r>
            <a:r>
              <a:rPr lang="tr-TR" sz="1800" dirty="0"/>
              <a:t> </a:t>
            </a:r>
            <a:r>
              <a:rPr lang="tr-TR" sz="1800" dirty="0" err="1"/>
              <a:t>Curriculum</a:t>
            </a:r>
            <a:r>
              <a:rPr lang="tr-TR" sz="1800" dirty="0"/>
              <a:t> Model: </a:t>
            </a:r>
            <a:r>
              <a:rPr lang="tr-TR" sz="1800" u="sng" dirty="0">
                <a:hlinkClick r:id="rId2"/>
              </a:rPr>
              <a:t>https://www.nagc.org/resources-publications/resources/parallel-curriculum-model</a:t>
            </a:r>
            <a:endParaRPr lang="tr-TR" sz="1800" dirty="0"/>
          </a:p>
          <a:p>
            <a:r>
              <a:rPr lang="tr-TR" sz="1800" dirty="0" err="1"/>
              <a:t>University</a:t>
            </a:r>
            <a:r>
              <a:rPr lang="tr-TR" sz="1800" dirty="0"/>
              <a:t> of Connecticut, </a:t>
            </a:r>
            <a:r>
              <a:rPr lang="tr-TR" sz="1800" dirty="0" err="1"/>
              <a:t>Neag</a:t>
            </a:r>
            <a:r>
              <a:rPr lang="tr-TR" sz="1800" dirty="0"/>
              <a:t> School of </a:t>
            </a:r>
            <a:r>
              <a:rPr lang="tr-TR" sz="1800" dirty="0" err="1"/>
              <a:t>Education</a:t>
            </a:r>
            <a:r>
              <a:rPr lang="tr-TR" sz="1800" dirty="0"/>
              <a:t>: </a:t>
            </a:r>
            <a:r>
              <a:rPr lang="tr-TR" sz="1800" dirty="0" err="1"/>
              <a:t>Parallel</a:t>
            </a:r>
            <a:r>
              <a:rPr lang="tr-TR" sz="1800" dirty="0"/>
              <a:t> </a:t>
            </a:r>
            <a:r>
              <a:rPr lang="tr-TR" sz="1800" dirty="0" err="1"/>
              <a:t>Curriculum</a:t>
            </a:r>
            <a:r>
              <a:rPr lang="tr-TR" sz="1800" dirty="0"/>
              <a:t> Model: </a:t>
            </a:r>
            <a:r>
              <a:rPr lang="tr-TR" sz="1800" u="sng" dirty="0">
                <a:hlinkClick r:id="rId3"/>
              </a:rPr>
              <a:t>http://www.gifted.uconn.edu/sem/pdf/PCM.pdf</a:t>
            </a:r>
            <a:endParaRPr lang="tr-TR" sz="1800" dirty="0"/>
          </a:p>
          <a:p>
            <a:r>
              <a:rPr lang="tr-TR" sz="1800" dirty="0"/>
              <a:t>ASCD (</a:t>
            </a:r>
            <a:r>
              <a:rPr lang="tr-TR" sz="1800" dirty="0" err="1"/>
              <a:t>formerly</a:t>
            </a:r>
            <a:r>
              <a:rPr lang="tr-TR" sz="1800" dirty="0"/>
              <a:t> </a:t>
            </a:r>
            <a:r>
              <a:rPr lang="tr-TR" sz="1800" dirty="0" err="1"/>
              <a:t>the</a:t>
            </a:r>
            <a:r>
              <a:rPr lang="tr-TR" sz="1800" dirty="0"/>
              <a:t> </a:t>
            </a:r>
            <a:r>
              <a:rPr lang="tr-TR" sz="1800" dirty="0" err="1"/>
              <a:t>Association</a:t>
            </a:r>
            <a:r>
              <a:rPr lang="tr-TR" sz="1800" dirty="0"/>
              <a:t> </a:t>
            </a:r>
            <a:r>
              <a:rPr lang="tr-TR" sz="1800" dirty="0" err="1"/>
              <a:t>for</a:t>
            </a:r>
            <a:r>
              <a:rPr lang="tr-TR" sz="1800" dirty="0"/>
              <a:t> </a:t>
            </a:r>
            <a:r>
              <a:rPr lang="tr-TR" sz="1800" dirty="0" err="1"/>
              <a:t>Supervision</a:t>
            </a:r>
            <a:r>
              <a:rPr lang="tr-TR" sz="1800" dirty="0"/>
              <a:t> </a:t>
            </a:r>
            <a:r>
              <a:rPr lang="tr-TR" sz="1800" dirty="0" err="1"/>
              <a:t>and</a:t>
            </a:r>
            <a:r>
              <a:rPr lang="tr-TR" sz="1800" dirty="0"/>
              <a:t> </a:t>
            </a:r>
            <a:r>
              <a:rPr lang="tr-TR" sz="1800" dirty="0" err="1"/>
              <a:t>Curriculum</a:t>
            </a:r>
            <a:r>
              <a:rPr lang="tr-TR" sz="1800" dirty="0"/>
              <a:t> Development): </a:t>
            </a:r>
            <a:r>
              <a:rPr lang="tr-TR" sz="1800" dirty="0" err="1"/>
              <a:t>The</a:t>
            </a:r>
            <a:r>
              <a:rPr lang="tr-TR" sz="1800" dirty="0"/>
              <a:t> </a:t>
            </a:r>
            <a:r>
              <a:rPr lang="tr-TR" sz="1800" dirty="0" err="1"/>
              <a:t>Parallel</a:t>
            </a:r>
            <a:r>
              <a:rPr lang="tr-TR" sz="1800" dirty="0"/>
              <a:t> </a:t>
            </a:r>
            <a:r>
              <a:rPr lang="tr-TR" sz="1800" dirty="0" err="1"/>
              <a:t>Curriculum</a:t>
            </a:r>
            <a:r>
              <a:rPr lang="tr-TR" sz="1800" dirty="0"/>
              <a:t> Model: A Design </a:t>
            </a:r>
            <a:r>
              <a:rPr lang="tr-TR" sz="1800" dirty="0" err="1"/>
              <a:t>to</a:t>
            </a:r>
            <a:r>
              <a:rPr lang="tr-TR" sz="1800" dirty="0"/>
              <a:t> </a:t>
            </a:r>
            <a:r>
              <a:rPr lang="tr-TR" sz="1800" dirty="0" err="1"/>
              <a:t>Develop</a:t>
            </a:r>
            <a:r>
              <a:rPr lang="tr-TR" sz="1800" dirty="0"/>
              <a:t> High </a:t>
            </a:r>
            <a:r>
              <a:rPr lang="tr-TR" sz="1800" dirty="0" err="1"/>
              <a:t>Potential</a:t>
            </a:r>
            <a:r>
              <a:rPr lang="tr-TR" sz="1800" dirty="0"/>
              <a:t> </a:t>
            </a:r>
            <a:r>
              <a:rPr lang="tr-TR" sz="1800" dirty="0" err="1"/>
              <a:t>and</a:t>
            </a:r>
            <a:r>
              <a:rPr lang="tr-TR" sz="1800" dirty="0"/>
              <a:t> Challenge High-</a:t>
            </a:r>
            <a:r>
              <a:rPr lang="tr-TR" sz="1800" dirty="0" err="1"/>
              <a:t>Ability</a:t>
            </a:r>
            <a:r>
              <a:rPr lang="tr-TR" sz="1800" dirty="0"/>
              <a:t> </a:t>
            </a:r>
            <a:r>
              <a:rPr lang="tr-TR" sz="1800" dirty="0" err="1"/>
              <a:t>Students</a:t>
            </a:r>
            <a:r>
              <a:rPr lang="tr-TR" sz="1800" dirty="0"/>
              <a:t>: </a:t>
            </a:r>
            <a:r>
              <a:rPr lang="tr-TR" sz="1800" u="sng" dirty="0">
                <a:hlinkClick r:id="rId4"/>
              </a:rPr>
              <a:t>http://www.ascd.org/publications/books/198023/chapters/The-Parallel-Curriculum-Model.aspx</a:t>
            </a:r>
            <a:endParaRPr lang="tr-TR" sz="1800" dirty="0"/>
          </a:p>
          <a:p>
            <a:r>
              <a:rPr lang="tr-TR" sz="1800" dirty="0" err="1"/>
              <a:t>Teaching</a:t>
            </a:r>
            <a:r>
              <a:rPr lang="tr-TR" sz="1800" dirty="0"/>
              <a:t> </a:t>
            </a:r>
            <a:r>
              <a:rPr lang="tr-TR" sz="1800" dirty="0" err="1"/>
              <a:t>for</a:t>
            </a:r>
            <a:r>
              <a:rPr lang="tr-TR" sz="1800" dirty="0"/>
              <a:t> High </a:t>
            </a:r>
            <a:r>
              <a:rPr lang="tr-TR" sz="1800" dirty="0" err="1"/>
              <a:t>Potential</a:t>
            </a:r>
            <a:r>
              <a:rPr lang="tr-TR" sz="1800" dirty="0"/>
              <a:t>: </a:t>
            </a:r>
            <a:r>
              <a:rPr lang="tr-TR" sz="1800" dirty="0" err="1"/>
              <a:t>Parallel</a:t>
            </a:r>
            <a:r>
              <a:rPr lang="tr-TR" sz="1800" dirty="0"/>
              <a:t> </a:t>
            </a:r>
            <a:r>
              <a:rPr lang="tr-TR" sz="1800" dirty="0" err="1"/>
              <a:t>Curriculum</a:t>
            </a:r>
            <a:r>
              <a:rPr lang="tr-TR" sz="1800" dirty="0"/>
              <a:t> </a:t>
            </a:r>
            <a:r>
              <a:rPr lang="tr-TR" sz="1800" dirty="0" err="1"/>
              <a:t>Units</a:t>
            </a:r>
            <a:r>
              <a:rPr lang="tr-TR" sz="1800" dirty="0"/>
              <a:t> </a:t>
            </a:r>
            <a:r>
              <a:rPr lang="tr-TR" sz="1800" dirty="0" err="1"/>
              <a:t>for</a:t>
            </a:r>
            <a:r>
              <a:rPr lang="tr-TR" sz="1800" dirty="0"/>
              <a:t> </a:t>
            </a:r>
            <a:r>
              <a:rPr lang="tr-TR" sz="1800" dirty="0" err="1"/>
              <a:t>Gifted</a:t>
            </a:r>
            <a:r>
              <a:rPr lang="tr-TR" sz="1800" dirty="0"/>
              <a:t> </a:t>
            </a:r>
            <a:r>
              <a:rPr lang="tr-TR" sz="1800" dirty="0" err="1"/>
              <a:t>Students</a:t>
            </a:r>
            <a:r>
              <a:rPr lang="tr-TR" sz="1800" dirty="0"/>
              <a:t>: </a:t>
            </a:r>
            <a:r>
              <a:rPr lang="tr-TR" sz="1800" u="sng" dirty="0">
                <a:hlinkClick r:id="rId5"/>
              </a:rPr>
              <a:t>https://www.nagc.org/resources-publications/gifted-education-practices/teaching-high-potential/parallel-curriculum-units</a:t>
            </a:r>
            <a:endParaRPr lang="tr-TR" sz="1800" dirty="0"/>
          </a:p>
          <a:p>
            <a:r>
              <a:rPr lang="tr-TR" sz="1800" dirty="0" err="1"/>
              <a:t>Hoagies</a:t>
            </a:r>
            <a:r>
              <a:rPr lang="tr-TR" sz="1800" dirty="0"/>
              <a:t>' </a:t>
            </a:r>
            <a:r>
              <a:rPr lang="tr-TR" sz="1800" dirty="0" err="1"/>
              <a:t>Gifted</a:t>
            </a:r>
            <a:r>
              <a:rPr lang="tr-TR" sz="1800" dirty="0"/>
              <a:t> </a:t>
            </a:r>
            <a:r>
              <a:rPr lang="tr-TR" sz="1800" dirty="0" err="1"/>
              <a:t>Education</a:t>
            </a:r>
            <a:r>
              <a:rPr lang="tr-TR" sz="1800" dirty="0"/>
              <a:t> </a:t>
            </a:r>
            <a:r>
              <a:rPr lang="tr-TR" sz="1800" dirty="0" err="1"/>
              <a:t>Page</a:t>
            </a:r>
            <a:r>
              <a:rPr lang="tr-TR" sz="1800" dirty="0"/>
              <a:t>: </a:t>
            </a:r>
            <a:r>
              <a:rPr lang="tr-TR" sz="1800" dirty="0" err="1"/>
              <a:t>Parallel</a:t>
            </a:r>
            <a:r>
              <a:rPr lang="tr-TR" sz="1800" dirty="0"/>
              <a:t> </a:t>
            </a:r>
            <a:r>
              <a:rPr lang="tr-TR" sz="1800" dirty="0" err="1"/>
              <a:t>Curriculum</a:t>
            </a:r>
            <a:r>
              <a:rPr lang="tr-TR" sz="1800" dirty="0"/>
              <a:t> </a:t>
            </a:r>
            <a:r>
              <a:rPr lang="tr-TR" sz="1800" dirty="0" err="1"/>
              <a:t>for</a:t>
            </a:r>
            <a:r>
              <a:rPr lang="tr-TR" sz="1800" dirty="0"/>
              <a:t> </a:t>
            </a:r>
            <a:r>
              <a:rPr lang="tr-TR" sz="1800" dirty="0" err="1"/>
              <a:t>Gifted</a:t>
            </a:r>
            <a:r>
              <a:rPr lang="tr-TR" sz="1800" dirty="0"/>
              <a:t> </a:t>
            </a:r>
            <a:r>
              <a:rPr lang="tr-TR" sz="1800" dirty="0" err="1"/>
              <a:t>Students</a:t>
            </a:r>
            <a:r>
              <a:rPr lang="tr-TR" sz="1800" dirty="0"/>
              <a:t>: </a:t>
            </a:r>
            <a:r>
              <a:rPr lang="tr-TR" sz="1800" u="sng" dirty="0">
                <a:hlinkClick r:id="rId6"/>
              </a:rPr>
              <a:t>https://www.hoagiesgifted.org/parallel_curriculum.htm</a:t>
            </a:r>
            <a:endParaRPr lang="tr-TR" sz="1800" dirty="0"/>
          </a:p>
          <a:p>
            <a:pPr marL="0" indent="0" algn="ctr">
              <a:buNone/>
            </a:pPr>
            <a:endParaRPr lang="tr-TR" sz="1100" kern="0" dirty="0" smtClean="0">
              <a:solidFill>
                <a:srgbClr val="002060"/>
              </a:solidFill>
            </a:endParaRPr>
          </a:p>
          <a:p>
            <a:pPr marL="0" indent="0" algn="ctr">
              <a:buNone/>
            </a:pPr>
            <a:endParaRPr lang="tr-TR" sz="1100" kern="0" dirty="0">
              <a:solidFill>
                <a:srgbClr val="002060"/>
              </a:solidFill>
            </a:endParaRPr>
          </a:p>
        </p:txBody>
      </p:sp>
    </p:spTree>
    <p:extLst>
      <p:ext uri="{BB962C8B-B14F-4D97-AF65-F5344CB8AC3E}">
        <p14:creationId xmlns:p14="http://schemas.microsoft.com/office/powerpoint/2010/main" xmlns="" val="36579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              2.Bağlantılar müfredatı</a:t>
            </a:r>
          </a:p>
          <a:p>
            <a:pPr>
              <a:buFont typeface="Wingdings" panose="05000000000000000000" pitchFamily="2" charset="2"/>
              <a:buChar char="§"/>
            </a:pPr>
            <a:r>
              <a:rPr lang="tr-TR" dirty="0"/>
              <a:t>Bağlantılar müfredatında; bir alanda uzmanlaşmaya götürecek genel müfredatta </a:t>
            </a:r>
            <a:r>
              <a:rPr lang="tr-TR" b="1" dirty="0"/>
              <a:t>olmayan</a:t>
            </a:r>
            <a:r>
              <a:rPr lang="tr-TR" dirty="0"/>
              <a:t> bilgi ve beceriler verilir. </a:t>
            </a:r>
          </a:p>
          <a:p>
            <a:pPr>
              <a:buFont typeface="Wingdings" panose="05000000000000000000" pitchFamily="2" charset="2"/>
              <a:buChar char="§"/>
            </a:pPr>
            <a:r>
              <a:rPr lang="tr-TR" dirty="0"/>
              <a:t>Alan ya da disiplinin ilişkili olabileceği disiplinlerle </a:t>
            </a:r>
            <a:r>
              <a:rPr lang="tr-TR" b="1" dirty="0"/>
              <a:t>bağlantılar</a:t>
            </a:r>
            <a:r>
              <a:rPr lang="tr-TR" dirty="0"/>
              <a:t> kurması sağlanır. </a:t>
            </a:r>
          </a:p>
          <a:p>
            <a:pPr>
              <a:buFont typeface="Wingdings" panose="05000000000000000000" pitchFamily="2" charset="2"/>
              <a:buChar char="§"/>
            </a:pPr>
            <a:r>
              <a:rPr lang="tr-TR" dirty="0"/>
              <a:t>Temel müfredat üzerine kurgulanır.</a:t>
            </a:r>
          </a:p>
          <a:p>
            <a:pPr>
              <a:buFont typeface="Wingdings" panose="05000000000000000000" pitchFamily="2" charset="2"/>
              <a:buChar char="§"/>
            </a:pPr>
            <a:r>
              <a:rPr lang="tr-TR" dirty="0"/>
              <a:t>Öğrencilerin kavram, genelleme, ilke ve </a:t>
            </a:r>
            <a:r>
              <a:rPr lang="tr-TR" dirty="0" smtClean="0"/>
              <a:t>becerileri;  - </a:t>
            </a:r>
            <a:r>
              <a:rPr lang="tr-TR" u="sng" dirty="0" smtClean="0"/>
              <a:t>farklı </a:t>
            </a:r>
            <a:r>
              <a:rPr lang="tr-TR" u="sng" dirty="0"/>
              <a:t>zaman</a:t>
            </a:r>
            <a:r>
              <a:rPr lang="tr-TR" dirty="0" smtClean="0"/>
              <a:t>,  </a:t>
            </a:r>
            <a:r>
              <a:rPr lang="tr-TR" u="sng" dirty="0"/>
              <a:t>kültür</a:t>
            </a:r>
            <a:r>
              <a:rPr lang="tr-TR" dirty="0"/>
              <a:t> ve </a:t>
            </a:r>
            <a:r>
              <a:rPr lang="tr-TR" u="sng" dirty="0"/>
              <a:t>yaşam biçimlerinde </a:t>
            </a:r>
            <a:r>
              <a:rPr lang="tr-TR" dirty="0" smtClean="0"/>
              <a:t>kullanımlarını görebilmeleri sağlanır.</a:t>
            </a:r>
            <a:endParaRPr lang="tr-TR" b="1" dirty="0" smtClean="0"/>
          </a:p>
          <a:p>
            <a:endParaRPr lang="tr-TR" dirty="0"/>
          </a:p>
        </p:txBody>
      </p:sp>
    </p:spTree>
    <p:extLst>
      <p:ext uri="{BB962C8B-B14F-4D97-AF65-F5344CB8AC3E}">
        <p14:creationId xmlns:p14="http://schemas.microsoft.com/office/powerpoint/2010/main" xmlns="" val="269769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Müfredat </a:t>
            </a:r>
            <a:r>
              <a:rPr lang="tr-TR" dirty="0"/>
              <a:t>oluşturulurken şu hususlar dikkate </a:t>
            </a:r>
            <a:r>
              <a:rPr lang="tr-TR" dirty="0" smtClean="0"/>
              <a:t>alınır.</a:t>
            </a:r>
          </a:p>
          <a:p>
            <a:pPr lvl="2"/>
            <a:r>
              <a:rPr lang="tr-TR" dirty="0"/>
              <a:t>Ödev veya etkinliklerde incelenen konunun farklı disiplin alanları arasındaki bağlantıları ortaya </a:t>
            </a:r>
            <a:r>
              <a:rPr lang="tr-TR" dirty="0" smtClean="0"/>
              <a:t>koyması,</a:t>
            </a:r>
            <a:endParaRPr lang="tr-TR" dirty="0"/>
          </a:p>
          <a:p>
            <a:pPr lvl="2"/>
            <a:r>
              <a:rPr lang="tr-TR" dirty="0"/>
              <a:t>Problemlerin çözümlerinin sosyal uygulamalara yansımasının belirlenmesi, </a:t>
            </a:r>
          </a:p>
          <a:p>
            <a:pPr lvl="2"/>
            <a:r>
              <a:rPr lang="tr-TR" dirty="0"/>
              <a:t>İncelenen bir konuya ilişkin gelecek projeksiyonların yapılması</a:t>
            </a:r>
          </a:p>
          <a:p>
            <a:pPr lvl="2"/>
            <a:r>
              <a:rPr lang="tr-TR" dirty="0"/>
              <a:t>Geleceğe ilişkin önerilerde bulunulmasına yönelik görevler verilmesi</a:t>
            </a:r>
          </a:p>
          <a:p>
            <a:pPr lvl="1"/>
            <a:endParaRPr lang="tr-TR" dirty="0"/>
          </a:p>
          <a:p>
            <a:endParaRPr lang="tr-TR" dirty="0"/>
          </a:p>
        </p:txBody>
      </p:sp>
    </p:spTree>
    <p:extLst>
      <p:ext uri="{BB962C8B-B14F-4D97-AF65-F5344CB8AC3E}">
        <p14:creationId xmlns:p14="http://schemas.microsoft.com/office/powerpoint/2010/main" xmlns="" val="15821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100" dirty="0" smtClean="0"/>
              <a:t> 3</a:t>
            </a:r>
            <a:r>
              <a:rPr lang="tr-TR" sz="4100" dirty="0"/>
              <a:t>. </a:t>
            </a:r>
            <a:r>
              <a:rPr lang="tr-TR" sz="4100" b="1" dirty="0"/>
              <a:t>Uygulama müfredatı</a:t>
            </a:r>
            <a:r>
              <a:rPr lang="tr-TR" sz="4100" b="1" dirty="0" smtClean="0"/>
              <a:t>:</a:t>
            </a:r>
          </a:p>
          <a:p>
            <a:pPr marL="0" indent="0" algn="ctr">
              <a:buNone/>
            </a:pPr>
            <a:endParaRPr lang="tr-TR" sz="4100" b="1" dirty="0"/>
          </a:p>
          <a:p>
            <a:r>
              <a:rPr lang="tr-TR" dirty="0"/>
              <a:t>Öğrencilerden kavram, ilke ve disipline özgü yöntemleri bir uzman olarak problemlerin çözümünde kullanması beklenilir. </a:t>
            </a:r>
          </a:p>
          <a:p>
            <a:endParaRPr lang="tr-TR" dirty="0"/>
          </a:p>
        </p:txBody>
      </p:sp>
    </p:spTree>
    <p:extLst>
      <p:ext uri="{BB962C8B-B14F-4D97-AF65-F5344CB8AC3E}">
        <p14:creationId xmlns:p14="http://schemas.microsoft.com/office/powerpoint/2010/main" xmlns="" val="21894702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2632</Words>
  <Application>Microsoft Office PowerPoint</Application>
  <PresentationFormat>Ekran Gösterisi (4:3)</PresentationFormat>
  <Paragraphs>225</Paragraphs>
  <Slides>61</Slides>
  <Notes>0</Notes>
  <HiddenSlides>0</HiddenSlides>
  <MMClips>0</MMClips>
  <ScaleCrop>false</ScaleCrop>
  <HeadingPairs>
    <vt:vector size="4" baseType="variant">
      <vt:variant>
        <vt:lpstr>Tema</vt:lpstr>
      </vt:variant>
      <vt:variant>
        <vt:i4>1</vt:i4>
      </vt:variant>
      <vt:variant>
        <vt:lpstr>Slayt Başlıkları</vt:lpstr>
      </vt:variant>
      <vt:variant>
        <vt:i4>61</vt:i4>
      </vt:variant>
    </vt:vector>
  </HeadingPairs>
  <TitlesOfParts>
    <vt:vector size="62" baseType="lpstr">
      <vt:lpstr>Ofis Teması</vt:lpstr>
      <vt:lpstr>“A CHANCE TO TEACHERS TO UNWRAP THE PACKAGES OF THE GIFTED”   Projesi Öğretmen Eğitimi</vt:lpstr>
      <vt:lpstr>PARALEL (KOŞUT) MÜFREDAT MODELİ</vt:lpstr>
      <vt:lpstr>Slayt 3</vt:lpstr>
      <vt:lpstr>Slayt 4</vt:lpstr>
      <vt:lpstr>Slayt 5</vt:lpstr>
      <vt:lpstr> </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Bilsem Şablon</dc:title>
  <dc:creator>ilker</dc:creator>
  <cp:lastModifiedBy>Yenimahalle Bilsem</cp:lastModifiedBy>
  <cp:revision>45</cp:revision>
  <dcterms:created xsi:type="dcterms:W3CDTF">2021-12-21T18:59:25Z</dcterms:created>
  <dcterms:modified xsi:type="dcterms:W3CDTF">2023-04-25T18:34:24Z</dcterms:modified>
</cp:coreProperties>
</file>