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aşlıksız Bölüm" id="{C8B51A04-0A3C-4F05-9F84-7729F7751E3C}">
          <p14:sldIdLst>
            <p14:sldId id="256"/>
            <p14:sldId id="257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9.04.2023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9.04.2023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9.04.2023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9.04.2023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9.04.2023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9.04.2023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9.04.2023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9.04.2023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9.04.2023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8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9.04.2023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9.04.2023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9.04.2023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Metin kutusu"/>
          <p:cNvSpPr txBox="1"/>
          <p:nvPr userDrawn="1"/>
        </p:nvSpPr>
        <p:spPr>
          <a:xfrm>
            <a:off x="3500431" y="1000108"/>
            <a:ext cx="21996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 Proje Avrupa Birliği ve Türkiye Cumhuriyeti </a:t>
            </a:r>
          </a:p>
          <a:p>
            <a:pPr algn="ctr"/>
            <a:r>
              <a:rPr lang="tr-TR" sz="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tarafından finanse edilmektedir.</a:t>
            </a:r>
            <a:endParaRPr lang="en-US" sz="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en-US" sz="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project is co-funded by the European Union</a:t>
            </a:r>
          </a:p>
          <a:p>
            <a:pPr algn="ctr"/>
            <a:r>
              <a:rPr lang="en-US" sz="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 Republic</a:t>
            </a:r>
            <a:r>
              <a:rPr lang="en-US" sz="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Turkey</a:t>
            </a:r>
            <a:endParaRPr lang="tr-TR" sz="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endParaRPr lang="tr-TR" sz="800" dirty="0"/>
          </a:p>
        </p:txBody>
      </p:sp>
      <p:pic>
        <p:nvPicPr>
          <p:cNvPr id="13" name="12 Resim" descr="HKU-logo-dikey-tr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5124952" y="6357959"/>
            <a:ext cx="375742" cy="416912"/>
          </a:xfrm>
          <a:prstGeom prst="rect">
            <a:avLst/>
          </a:prstGeom>
        </p:spPr>
      </p:pic>
      <p:pic>
        <p:nvPicPr>
          <p:cNvPr id="1026" name="Picture 2" descr="C:\Users\ilker\Desktop\AB projesi\Logo\png\ikgpr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42908" y="5786460"/>
            <a:ext cx="1490125" cy="702889"/>
          </a:xfrm>
          <a:prstGeom prst="rect">
            <a:avLst/>
          </a:prstGeom>
          <a:noFill/>
        </p:spPr>
      </p:pic>
      <p:pic>
        <p:nvPicPr>
          <p:cNvPr id="7" name="Picture 3" descr="C:\Users\ilker\Desktop\AB projesi\Logo\png\meb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030668" y="5800801"/>
            <a:ext cx="1112837" cy="628595"/>
          </a:xfrm>
          <a:prstGeom prst="rect">
            <a:avLst/>
          </a:prstGeom>
          <a:noFill/>
        </p:spPr>
      </p:pic>
      <p:pic>
        <p:nvPicPr>
          <p:cNvPr id="1028" name="Picture 4" descr="C:\Users\ilker\Desktop\AB projesi\Logo\png\bilsem.pn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14752" y="6357963"/>
            <a:ext cx="319991" cy="401655"/>
          </a:xfrm>
          <a:prstGeom prst="rect">
            <a:avLst/>
          </a:prstGeom>
          <a:noFill/>
        </p:spPr>
      </p:pic>
      <p:pic>
        <p:nvPicPr>
          <p:cNvPr id="1029" name="Picture 5" descr="C:\Users\ilker\Desktop\AB projesi\Logo\png\proje logo.png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429132" y="6429397"/>
            <a:ext cx="333397" cy="327283"/>
          </a:xfrm>
          <a:prstGeom prst="rect">
            <a:avLst/>
          </a:prstGeom>
          <a:noFill/>
        </p:spPr>
      </p:pic>
      <p:pic>
        <p:nvPicPr>
          <p:cNvPr id="1030" name="Picture 6" descr="C:\Users\ilker\Desktop\AB projesi\Logo\png\sosyal.png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992533" y="5972937"/>
            <a:ext cx="865755" cy="456459"/>
          </a:xfrm>
          <a:prstGeom prst="rect">
            <a:avLst/>
          </a:prstGeom>
          <a:noFill/>
        </p:spPr>
      </p:pic>
      <p:pic>
        <p:nvPicPr>
          <p:cNvPr id="1031" name="Picture 7" descr="C:\Users\ilker\Desktop\AB projesi\Logo\png\ab.png"/>
          <p:cNvPicPr>
            <a:picLocks noChangeAspect="1" noChangeArrowheads="1"/>
          </p:cNvPicPr>
          <p:nvPr userDrawn="1"/>
        </p:nvPicPr>
        <p:blipFill>
          <a:blip r:embed="rId19"/>
          <a:srcRect/>
          <a:stretch>
            <a:fillRect/>
          </a:stretch>
        </p:blipFill>
        <p:spPr bwMode="auto">
          <a:xfrm>
            <a:off x="3571868" y="142853"/>
            <a:ext cx="2047876" cy="8286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3302057"/>
            <a:ext cx="9144000" cy="1470025"/>
          </a:xfrm>
        </p:spPr>
        <p:txBody>
          <a:bodyPr>
            <a:noAutofit/>
          </a:bodyPr>
          <a:lstStyle/>
          <a:p>
            <a:pPr defTabSz="958850"/>
            <a:r>
              <a:rPr lang="tr-TR" sz="2400" b="1" dirty="0" smtClean="0"/>
              <a:t>“A </a:t>
            </a:r>
            <a:r>
              <a:rPr lang="tr-TR" sz="2400" b="1" dirty="0"/>
              <a:t>CHANCE TO TEACHERS TO UNWRAP THE PACKAGES OF THE </a:t>
            </a:r>
            <a:r>
              <a:rPr lang="tr-TR" sz="2400" b="1" dirty="0" smtClean="0"/>
              <a:t>GIFTED</a:t>
            </a:r>
            <a:r>
              <a:rPr lang="tr-TR" sz="2400" dirty="0"/>
              <a:t>”</a:t>
            </a:r>
            <a:r>
              <a:rPr lang="tr-TR" sz="2400" b="1" dirty="0" smtClean="0"/>
              <a:t> </a:t>
            </a:r>
            <a:br>
              <a:rPr lang="tr-TR" sz="2400" b="1" dirty="0" smtClean="0"/>
            </a:br>
            <a:r>
              <a:rPr lang="tr-TR" sz="2000" b="1" dirty="0" smtClean="0"/>
              <a:t/>
            </a:r>
            <a:br>
              <a:rPr lang="tr-TR" sz="2000" b="1" dirty="0" smtClean="0"/>
            </a:br>
            <a:r>
              <a:rPr lang="tr-TR" sz="2400" b="1" dirty="0" smtClean="0"/>
              <a:t>Projesi </a:t>
            </a:r>
            <a:r>
              <a:rPr lang="tr-TR" sz="2400" b="1" smtClean="0"/>
              <a:t>Öğretmen Eğitimi</a:t>
            </a:r>
            <a:endParaRPr lang="tr-TR" sz="24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1844824"/>
            <a:ext cx="9144000" cy="1345704"/>
          </a:xfrm>
        </p:spPr>
        <p:txBody>
          <a:bodyPr>
            <a:normAutofit/>
          </a:bodyPr>
          <a:lstStyle/>
          <a:p>
            <a:r>
              <a:rPr lang="tr-TR" sz="2000" b="1" dirty="0">
                <a:solidFill>
                  <a:schemeClr val="tx1"/>
                </a:solidFill>
              </a:rPr>
              <a:t>Bütünleştirici Eğitim İçin Özel Eğitim Hizmetlerinin Kalitesinin Arttırılması (IQSES</a:t>
            </a:r>
            <a:r>
              <a:rPr lang="tr-TR" sz="2000" b="1" dirty="0" smtClean="0">
                <a:solidFill>
                  <a:schemeClr val="tx1"/>
                </a:solidFill>
              </a:rPr>
              <a:t>) </a:t>
            </a:r>
          </a:p>
          <a:p>
            <a:r>
              <a:rPr lang="tr-TR" sz="2000" b="1" dirty="0" smtClean="0">
                <a:solidFill>
                  <a:schemeClr val="tx1"/>
                </a:solidFill>
              </a:rPr>
              <a:t>Hibe </a:t>
            </a:r>
            <a:r>
              <a:rPr lang="tr-TR" sz="2000" b="1" dirty="0">
                <a:solidFill>
                  <a:schemeClr val="tx1"/>
                </a:solidFill>
              </a:rPr>
              <a:t>Programı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3707911" y="4772076"/>
            <a:ext cx="13500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000" b="1" dirty="0" smtClean="0"/>
              <a:t>Mart 2022 </a:t>
            </a:r>
          </a:p>
          <a:p>
            <a:pPr algn="ctr"/>
            <a:r>
              <a:rPr lang="tr-TR" sz="2000" b="1" dirty="0" smtClean="0"/>
              <a:t>Ankara</a:t>
            </a:r>
            <a:endParaRPr lang="tr-TR" sz="20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909" y="2636913"/>
            <a:ext cx="758972" cy="7867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Fizik dersinde, öğrencilere sürdürülebilir enerji teknolojileri konusu öğretilir. Öğrenciler, güneş panelleri, rüzgar türbinleri, hidroelektrik santralleri gibi sürdürülebilir enerji teknolojilerini öğrenirler.</a:t>
            </a:r>
          </a:p>
          <a:p>
            <a:r>
              <a:rPr lang="tr-TR" dirty="0"/>
              <a:t>Kimya dersinde, öğrenciler sürdürülebilir enerji teknolojileri için malzemelerin seçimi konusunda araştırma yaparlar. Öğrenciler, hangi malzemelerin daha uygun olduğunu araştırırlar.</a:t>
            </a:r>
          </a:p>
          <a:p>
            <a:r>
              <a:rPr lang="tr-TR" dirty="0"/>
              <a:t>Biyoloji dersinde, öğrenciler sürdürülebilir enerji teknolojilerinin ekolojik etkileri konusunda araştırma yaparlar. Öğrenciler, sürdürülebilir enerji teknolojilerinin doğaya ve insan sağlığına olan etkilerini araştırırlar.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8633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Sonuç olarak, bu örnek entegre müfredat, fizik, kimya ve biyoloji derslerini birleştirerek öğrencilerin sürdürülebilir enerji konusunda </a:t>
            </a:r>
            <a:r>
              <a:rPr lang="tr-TR" dirty="0" smtClean="0"/>
              <a:t>bilgilerini arttırma hedefine ulaşılır.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0682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Matematik dersinde entegre müfredat örneği şöyle olabilir:</a:t>
            </a:r>
          </a:p>
          <a:p>
            <a:pPr marL="0" indent="0">
              <a:buNone/>
            </a:pPr>
            <a:r>
              <a:rPr lang="tr-TR" dirty="0"/>
              <a:t>Konu: Yapay Zeka</a:t>
            </a:r>
          </a:p>
          <a:p>
            <a:pPr marL="0" indent="0">
              <a:buNone/>
            </a:pPr>
            <a:r>
              <a:rPr lang="tr-TR" dirty="0"/>
              <a:t>Dersler: Matematik, Bilgisayar Bilimi</a:t>
            </a:r>
          </a:p>
          <a:p>
            <a:pPr marL="0" indent="0">
              <a:buNone/>
            </a:pPr>
            <a:r>
              <a:rPr lang="tr-TR" dirty="0"/>
              <a:t>Sınıf: 11. Sınıf</a:t>
            </a:r>
          </a:p>
          <a:p>
            <a:pPr marL="0" indent="0">
              <a:buNone/>
            </a:pPr>
            <a:r>
              <a:rPr lang="tr-TR" dirty="0"/>
              <a:t>Süre: 4 hafta</a:t>
            </a:r>
          </a:p>
          <a:p>
            <a:pPr marL="0" indent="0" algn="ctr">
              <a:buNone/>
            </a:pPr>
            <a:r>
              <a:rPr lang="tr-TR" dirty="0"/>
              <a:t>Amaçlar:</a:t>
            </a:r>
          </a:p>
          <a:p>
            <a:r>
              <a:rPr lang="tr-TR" dirty="0"/>
              <a:t>Öğrencilerin yapay zeka hakkında bilgi sahibi olmalarını sağlamak.</a:t>
            </a:r>
          </a:p>
          <a:p>
            <a:r>
              <a:rPr lang="tr-TR" dirty="0"/>
              <a:t>Öğrencilerin matematiksel modellerin kullanımını öğrenmelerini sağlamak.</a:t>
            </a:r>
          </a:p>
          <a:p>
            <a:r>
              <a:rPr lang="tr-TR" dirty="0"/>
              <a:t>Öğrencilerin </a:t>
            </a:r>
            <a:r>
              <a:rPr lang="tr-TR" dirty="0" err="1"/>
              <a:t>algoritmik</a:t>
            </a:r>
            <a:r>
              <a:rPr lang="tr-TR" dirty="0"/>
              <a:t> düşünme ve programlama becerilerini geliştirmek.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9998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tr-TR" dirty="0"/>
              <a:t>Aktiviteler:</a:t>
            </a:r>
          </a:p>
          <a:p>
            <a:r>
              <a:rPr lang="tr-TR" dirty="0"/>
              <a:t>Matematik dersinde, öğrencilere matematiksel modeller ve algoritmalar hakkında genel bir giriş yapılır. Öğrenciler, matematiksel işlem ve yöntemleri öğrenirler.</a:t>
            </a:r>
          </a:p>
          <a:p>
            <a:r>
              <a:rPr lang="tr-TR" dirty="0"/>
              <a:t>Bilgisayar bilimi dersinde, öğrencilere yapay zeka konusu hakkında genel bir giriş yapılır. Öğrenciler, yapay zeka teknolojilerinin ne olduğunu, nasıl çalıştığını ve neden önemli olduğunu öğrenirler.</a:t>
            </a:r>
          </a:p>
          <a:p>
            <a:r>
              <a:rPr lang="tr-TR" dirty="0"/>
              <a:t>Matematik dersinde, öğrencilere yapay zeka algoritmaları hakkında detaylı bir çalışma yapılır. Öğrenciler, yapay zeka algoritmalarının nasıl çalıştığını, hangi matematiksel modellerin kullanıldığını öğrenirler.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4876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Bilgisayar bilimi dersinde, öğrencilerin </a:t>
            </a:r>
            <a:r>
              <a:rPr lang="tr-TR" dirty="0" err="1"/>
              <a:t>algoritmik</a:t>
            </a:r>
            <a:r>
              <a:rPr lang="tr-TR" dirty="0"/>
              <a:t> düşünme ve programlama becerilerini geliştirecek uygulamalı çalışmalar yapılır. Öğrenciler, </a:t>
            </a:r>
            <a:r>
              <a:rPr lang="tr-TR" dirty="0" err="1"/>
              <a:t>Python</a:t>
            </a:r>
            <a:r>
              <a:rPr lang="tr-TR" dirty="0"/>
              <a:t> gibi programlama dilleri ile yapay zeka algoritmaları yazarak uygulama yaparlar.</a:t>
            </a:r>
          </a:p>
          <a:p>
            <a:r>
              <a:rPr lang="tr-TR" dirty="0"/>
              <a:t>Matematik dersinde, öğrencilere yapay zeka uygulamaları hakkında araştırma yapma ödevi verilir. Öğrenciler, yapay zeka teknolojilerinin nasıl kullanılabileceğini ve gelecekteki olası etkilerini araştırırlar.</a:t>
            </a:r>
          </a:p>
          <a:p>
            <a:r>
              <a:rPr lang="tr-TR" dirty="0"/>
              <a:t>Bilgisayar bilimi dersinde, öğrencilere yapay zeka uygulamaları hakkında sunum yapma ödevi verilir. Öğrenciler, yapay zeka teknolojilerinin nasıl kullanılabileceğini, faydalarını ve risklerini sunum yaparak paylaşırlar.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2003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Sonuç olarak, bu örnek entegre müfredat, matematik ve bilgisayar bilimi derslerini birleştirerek öğrencilerin yapay zeka konusunda bilgi sahibi olmalarını ve </a:t>
            </a:r>
            <a:r>
              <a:rPr lang="tr-TR" dirty="0" err="1"/>
              <a:t>algoritmik</a:t>
            </a:r>
            <a:r>
              <a:rPr lang="tr-TR" dirty="0"/>
              <a:t> düşünme ve programlama becerilerini geliştirmelerini sağlar.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3224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/>
              <a:t>Ders Konusu: Sürdürülebilirlik ve Ekoloji</a:t>
            </a:r>
          </a:p>
          <a:p>
            <a:pPr marL="0" indent="0">
              <a:buNone/>
            </a:pPr>
            <a:r>
              <a:rPr lang="tr-TR" dirty="0"/>
              <a:t>Ders Süresi: </a:t>
            </a:r>
            <a:r>
              <a:rPr lang="tr-TR" dirty="0" smtClean="0"/>
              <a:t>3 </a:t>
            </a:r>
            <a:r>
              <a:rPr lang="tr-TR" dirty="0"/>
              <a:t>Hafta</a:t>
            </a:r>
          </a:p>
          <a:p>
            <a:pPr marL="0" indent="0">
              <a:buNone/>
            </a:pPr>
            <a:r>
              <a:rPr lang="tr-TR" dirty="0"/>
              <a:t>Ders Amaçları:</a:t>
            </a:r>
          </a:p>
          <a:p>
            <a:r>
              <a:rPr lang="tr-TR" dirty="0"/>
              <a:t>Öğrencilerin sürdürülebilirlik kavramını anlamalarını sağlamak</a:t>
            </a:r>
          </a:p>
          <a:p>
            <a:r>
              <a:rPr lang="tr-TR" dirty="0"/>
              <a:t>Öğrencilerin ekoloji hakkında bilgi edinmelerini sağlamak</a:t>
            </a:r>
          </a:p>
          <a:p>
            <a:r>
              <a:rPr lang="tr-TR" dirty="0"/>
              <a:t>Öğrencilerin bilimsel düşünme ve araştırma becerilerini geliştirmek</a:t>
            </a:r>
          </a:p>
          <a:p>
            <a:r>
              <a:rPr lang="tr-TR" dirty="0"/>
              <a:t>Öğrencilerin çoklu zeka alanlarını keşfetmelerine olanak tanımak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5956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/>
              <a:t>Ders Planı:</a:t>
            </a:r>
          </a:p>
          <a:p>
            <a:pPr marL="0" indent="0">
              <a:buNone/>
            </a:pPr>
            <a:r>
              <a:rPr lang="tr-TR" dirty="0"/>
              <a:t>Hafta 1: Sürdürülebilirlik</a:t>
            </a:r>
          </a:p>
          <a:p>
            <a:r>
              <a:rPr lang="tr-TR" dirty="0"/>
              <a:t>Sınıfın açılışı: Öğrenciler, sınıfın amacını, dersin hedeflerini ve beklenen sonuçları öğrenirler.</a:t>
            </a:r>
          </a:p>
          <a:p>
            <a:r>
              <a:rPr lang="tr-TR" dirty="0"/>
              <a:t>Öğrencilere, sürdürülebilirlik kavramı hakkında bir sunum yapılır ve konu hakkında tartışmalar yapılır.</a:t>
            </a:r>
          </a:p>
          <a:p>
            <a:r>
              <a:rPr lang="tr-TR" dirty="0"/>
              <a:t>Öğrencilere, çevresel sürdürülebilirlikle ilgili projelerin sunulduğu bir gösteri izletilir.</a:t>
            </a:r>
          </a:p>
          <a:p>
            <a:r>
              <a:rPr lang="tr-TR" dirty="0"/>
              <a:t>Öğrencilere, sürdürülebilirlik hakkında düşündükleri bir konuda mini bir araştırma yapmaları ve sonuçlarını sınıf ile paylaşmaları istenir.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22641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/>
              <a:t>Hafta 2: Ekoloji</a:t>
            </a:r>
          </a:p>
          <a:p>
            <a:pPr marL="0" indent="0">
              <a:buNone/>
            </a:pPr>
            <a:r>
              <a:rPr lang="tr-TR" dirty="0"/>
              <a:t>Sınıfın açılışı: Öğrenciler önceki haftaki konular hakkında bir tartışma yaparlar.</a:t>
            </a:r>
          </a:p>
          <a:p>
            <a:r>
              <a:rPr lang="tr-TR" dirty="0"/>
              <a:t>Öğrencilere, ekoloji hakkında bir sunum yapılır ve konu hakkında tartışmalar yapılır.</a:t>
            </a:r>
          </a:p>
          <a:p>
            <a:r>
              <a:rPr lang="tr-TR" dirty="0"/>
              <a:t>Öğrencilere, ekoloji hakkında bir araştırma yapmaları ve sonuçlarını sınıf ile paylaşmaları istenir.</a:t>
            </a:r>
          </a:p>
          <a:p>
            <a:r>
              <a:rPr lang="tr-TR" dirty="0"/>
              <a:t>Öğrencilere, ekolojik ayak izlerinin hesaplanması için bir aktivite verilir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36732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/>
              <a:t>Hafta 3: Sürdürülebilirlik ve Ekoloji</a:t>
            </a:r>
          </a:p>
          <a:p>
            <a:pPr marL="0" indent="0">
              <a:buNone/>
            </a:pPr>
            <a:r>
              <a:rPr lang="tr-TR" dirty="0"/>
              <a:t>Sınıfın açılışı: Öğrenciler önceki haftaki konular hakkında bir tartışma yaparlar.</a:t>
            </a:r>
          </a:p>
          <a:p>
            <a:r>
              <a:rPr lang="tr-TR" dirty="0"/>
              <a:t>Öğrenciler, sürdürülebilirlik ve ekoloji arasındaki ilişkiler hakkında bir sunum yaparlar ve tartışırlar.</a:t>
            </a:r>
          </a:p>
          <a:p>
            <a:r>
              <a:rPr lang="tr-TR" dirty="0"/>
              <a:t>Öğrenciler, bir grup projesi için bir araya gelirler ve sürdürülebilirlik ve ekoloji konuları hakkında bir sunum hazırlarlar.</a:t>
            </a:r>
          </a:p>
          <a:p>
            <a:r>
              <a:rPr lang="tr-TR" dirty="0"/>
              <a:t>Öğrenciler, hazırladıkları projeleri sınıf ile paylaşırlar.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4000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dirty="0"/>
              <a:t>Entegre müfredat </a:t>
            </a:r>
            <a:endParaRPr lang="tr-TR" sz="4000" dirty="0" smtClean="0"/>
          </a:p>
          <a:p>
            <a:pPr marL="0" indent="0" algn="ctr">
              <a:buNone/>
            </a:pPr>
            <a:r>
              <a:rPr lang="tr-TR" sz="4000" dirty="0" smtClean="0"/>
              <a:t>Örnek ders planı</a:t>
            </a:r>
          </a:p>
          <a:p>
            <a:pPr algn="ctr"/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920553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/>
              <a:t>Ders Konusu: Kimya ve Çevre</a:t>
            </a:r>
          </a:p>
          <a:p>
            <a:pPr marL="0" indent="0">
              <a:buNone/>
            </a:pPr>
            <a:r>
              <a:rPr lang="tr-TR" dirty="0"/>
              <a:t>Ders Süresi: 2 </a:t>
            </a:r>
            <a:r>
              <a:rPr lang="tr-TR" dirty="0" smtClean="0"/>
              <a:t>Hafta     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 smtClean="0"/>
              <a:t>Ders </a:t>
            </a:r>
            <a:r>
              <a:rPr lang="tr-TR" dirty="0"/>
              <a:t>Amaçları:</a:t>
            </a:r>
          </a:p>
          <a:p>
            <a:r>
              <a:rPr lang="tr-TR" dirty="0"/>
              <a:t>Öğrencilerin kimya prensipleri hakkında daha fazla bilgi edinmelerini sağlamak</a:t>
            </a:r>
          </a:p>
          <a:p>
            <a:r>
              <a:rPr lang="tr-TR" dirty="0"/>
              <a:t>Öğrencilerin çevre ve sürdürülebilirlik konularına dair farkındalığını artırmak</a:t>
            </a:r>
          </a:p>
          <a:p>
            <a:r>
              <a:rPr lang="tr-TR" dirty="0"/>
              <a:t>Öğrencilerin araştırma becerilerini ve bilimsel düşünme becerilerini geliştirmek</a:t>
            </a:r>
          </a:p>
          <a:p>
            <a:r>
              <a:rPr lang="tr-TR" dirty="0"/>
              <a:t>Öğrencilerin çoklu zeka alanlarını keşfetmelerine olanak tanımak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26771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Ders Planı:</a:t>
            </a:r>
          </a:p>
          <a:p>
            <a:pPr marL="0" indent="0">
              <a:buNone/>
            </a:pPr>
            <a:r>
              <a:rPr lang="tr-TR" dirty="0"/>
              <a:t>Hafta 1: Kimya ve Çevre</a:t>
            </a:r>
          </a:p>
          <a:p>
            <a:r>
              <a:rPr lang="tr-TR" dirty="0"/>
              <a:t>Sınıfın açılışı: Öğrenciler, sınıfın amacını, dersin hedeflerini ve beklenen sonuçları öğrenirler.</a:t>
            </a:r>
          </a:p>
          <a:p>
            <a:r>
              <a:rPr lang="tr-TR" dirty="0"/>
              <a:t>Öğrencilere, kimyanın çevre üzerindeki etkileri hakkında bir sunum yapılır ve konu hakkında tartışmalar yapılır.</a:t>
            </a:r>
          </a:p>
          <a:p>
            <a:r>
              <a:rPr lang="tr-TR" dirty="0"/>
              <a:t>Öğrenciler, çevre sorunlarının kimyasal çözümleri hakkında araştırma yaparlar ve sonuçlarını sınıf ile paylaşırlar.</a:t>
            </a:r>
          </a:p>
          <a:p>
            <a:r>
              <a:rPr lang="tr-TR" dirty="0"/>
              <a:t>Öğrenciler, bir kimyasal atık yönetimi planı hazırlamak için bir aktivite yaparlar.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17842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Hafta 2: Sürdürülebilir Kimya</a:t>
            </a:r>
          </a:p>
          <a:p>
            <a:r>
              <a:rPr lang="tr-TR" dirty="0"/>
              <a:t>Sınıfın açılışı: Öğrenciler önceki haftaki konular hakkında bir tartışma yaparlar.</a:t>
            </a:r>
          </a:p>
          <a:p>
            <a:r>
              <a:rPr lang="tr-TR" dirty="0"/>
              <a:t>Öğrencilere, sürdürülebilir kimya hakkında bir sunum yapılır ve konu hakkında tartışmalar yapılır.</a:t>
            </a:r>
          </a:p>
          <a:p>
            <a:r>
              <a:rPr lang="tr-TR" dirty="0"/>
              <a:t>Öğrenciler, sürdürülebilir kimya projeleri hakkında araştırma yaparlar ve sonuçlarını sınıf ile paylaşırlar.</a:t>
            </a:r>
          </a:p>
          <a:p>
            <a:r>
              <a:rPr lang="tr-TR" dirty="0"/>
              <a:t>Öğrenciler, sürdürülebilir kimya uygulamaları hakkında bir grup projesi hazırlarlar ve sınıf ile paylaşırlar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01651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Not: Ders planı, öğrencilerin ilgi alanlarına ve seviyelerine göre özelleştirilebilir. Ayrıca, ders planı, öğrencilerin araştırma, sunum ve tartışma becerilerini geliştirmelerine yardımcı olacak etkileşimli öğrenme deneyimleri içerebilir.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47304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/>
              <a:t>Ders Konusu: Elektrik Enerjisi ve Çevre</a:t>
            </a:r>
          </a:p>
          <a:p>
            <a:pPr marL="0" indent="0">
              <a:buNone/>
            </a:pPr>
            <a:r>
              <a:rPr lang="tr-TR" dirty="0"/>
              <a:t>Ders Süresi: 3 Hafta</a:t>
            </a:r>
          </a:p>
          <a:p>
            <a:pPr marL="0" indent="0">
              <a:buNone/>
            </a:pPr>
            <a:r>
              <a:rPr lang="tr-TR" dirty="0"/>
              <a:t>Ders Amaçları:</a:t>
            </a:r>
          </a:p>
          <a:p>
            <a:r>
              <a:rPr lang="tr-TR" dirty="0"/>
              <a:t>Öğrencilerin elektrik enerjisi konusunda bilgi sahibi olmalarını sağlamak</a:t>
            </a:r>
          </a:p>
          <a:p>
            <a:r>
              <a:rPr lang="tr-TR" dirty="0"/>
              <a:t>Öğrencilerin çevre kirliliği konusunda farkındalık kazanmalarını sağlamak</a:t>
            </a:r>
          </a:p>
          <a:p>
            <a:r>
              <a:rPr lang="tr-TR" dirty="0"/>
              <a:t>Öğrencilerin enerji kaynakları ve alternatif enerji kaynakları hakkında bilgi sahibi olmalarını sağlamak</a:t>
            </a:r>
          </a:p>
          <a:p>
            <a:r>
              <a:rPr lang="tr-TR" dirty="0"/>
              <a:t>Öğrencilerin araştırma becerilerini ve bilimsel düşünme becerilerini geliştirmek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43698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/>
              <a:t>Ders Planı:</a:t>
            </a:r>
          </a:p>
          <a:p>
            <a:pPr marL="0" indent="0">
              <a:buNone/>
            </a:pPr>
            <a:r>
              <a:rPr lang="tr-TR" dirty="0"/>
              <a:t>Hafta 1: Elektrik Enerjisi</a:t>
            </a:r>
          </a:p>
          <a:p>
            <a:r>
              <a:rPr lang="tr-TR" dirty="0"/>
              <a:t>Sınıfın açılışı: Öğrenciler, elektrik enerjisi hakkında temel bilgileri öğrenirler ve elektrik enerjisinin evde, okulda ve sanayide nasıl kullanıldığını öğrenirler.</a:t>
            </a:r>
          </a:p>
          <a:p>
            <a:r>
              <a:rPr lang="tr-TR" dirty="0"/>
              <a:t>Öğrencilere, elektrik enerjisi üretimi ve dağıtımı hakkında bir sunum yapılır ve konu hakkında tartışmalar yapılır.</a:t>
            </a:r>
          </a:p>
          <a:p>
            <a:r>
              <a:rPr lang="tr-TR" dirty="0"/>
              <a:t>Öğrenciler, elektrik enerjisi tüketimini azaltmak için nasıl birçok yöntem kullanabileceklerini araştırırlar ve sınıf ile paylaşırlar.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4533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/>
              <a:t>Hafta 2: Çevre Kirliliği</a:t>
            </a:r>
          </a:p>
          <a:p>
            <a:r>
              <a:rPr lang="tr-TR" dirty="0"/>
              <a:t>Sınıfın açılışı: Öğrenciler, çevre kirliliği konusunda temel bilgileri öğrenirler ve çevre kirliliğinin nedenleri ve sonuçları hakkında tartışmalar yaparlar.</a:t>
            </a:r>
          </a:p>
          <a:p>
            <a:r>
              <a:rPr lang="tr-TR" dirty="0"/>
              <a:t>Öğrencilere, elektrik enerjisi üretiminin çevre üzerindeki etkileri hakkında bir sunum yapılır ve konu hakkında tartışmalar yapılır.</a:t>
            </a:r>
          </a:p>
          <a:p>
            <a:r>
              <a:rPr lang="tr-TR" dirty="0"/>
              <a:t>Öğrenciler, fosil yakıtların çevre üzerindeki etkilerini araştırırlar ve alternatif enerji kaynakları hakkında bir sunum yaparlar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39785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/>
              <a:t>Hafta 3: Alternatif Enerji Kaynakları</a:t>
            </a:r>
          </a:p>
          <a:p>
            <a:r>
              <a:rPr lang="tr-TR" dirty="0"/>
              <a:t>Sınıfın açılışı: Öğrenciler, alternatif enerji kaynakları hakkında temel bilgileri öğrenirler ve bu kaynakların avantajları ve dezavantajları hakkında tartışmalar yaparlar.</a:t>
            </a:r>
          </a:p>
          <a:p>
            <a:r>
              <a:rPr lang="tr-TR" dirty="0"/>
              <a:t>Öğrencilere, yenilenebilir enerji kaynakları hakkında bir sunum yapılır ve konu hakkında tartışmalar yapılır.</a:t>
            </a:r>
          </a:p>
          <a:p>
            <a:r>
              <a:rPr lang="tr-TR" dirty="0"/>
              <a:t>Öğrenciler, yenilenebilir enerji kaynaklarının çevre üzerindeki etkileri hakkında araştırma yaparlar ve sınıf ile paylaşırlar.</a:t>
            </a:r>
          </a:p>
          <a:p>
            <a:r>
              <a:rPr lang="tr-TR" dirty="0"/>
              <a:t>Not: Ders planı öğrencilerin seviyesine göre özelleştirilebilir ve öğrencilerin öğrenme deneyimlerini artırmak için etkileşimli öğrenme aktiviteleri içerebilir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8529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Türkçe derslerinde entegre müfredat örneği şöyle olabilir:</a:t>
            </a:r>
          </a:p>
          <a:p>
            <a:r>
              <a:rPr lang="tr-TR" dirty="0"/>
              <a:t>Konu: Şiirlerin Görsel Tasarımı</a:t>
            </a:r>
          </a:p>
          <a:p>
            <a:r>
              <a:rPr lang="tr-TR" dirty="0"/>
              <a:t>Dersler: Türkçe, Görsel Sanatlar</a:t>
            </a:r>
          </a:p>
          <a:p>
            <a:r>
              <a:rPr lang="tr-TR" dirty="0"/>
              <a:t>Sınıf: 7. Sınıf</a:t>
            </a:r>
          </a:p>
          <a:p>
            <a:r>
              <a:rPr lang="tr-TR" dirty="0"/>
              <a:t>Süre: 4 hafta</a:t>
            </a:r>
          </a:p>
          <a:p>
            <a:r>
              <a:rPr lang="tr-TR" dirty="0"/>
              <a:t>Amaçlar:</a:t>
            </a:r>
          </a:p>
          <a:p>
            <a:r>
              <a:rPr lang="tr-TR" dirty="0"/>
              <a:t>Öğrencilerin şiirlerin görsel tasarımının önemini anlamalarını sağlamak.</a:t>
            </a:r>
          </a:p>
          <a:p>
            <a:r>
              <a:rPr lang="tr-TR" dirty="0"/>
              <a:t>Öğrencilerin şiirlerin görsel tasarımını yaratıcı bir şekilde tasarlamalarını sağlamak.</a:t>
            </a:r>
          </a:p>
          <a:p>
            <a:r>
              <a:rPr lang="tr-TR" dirty="0"/>
              <a:t>Öğrencilerin şiirlerin içeriğine uygun görsel unsurların seçimi ve yerleştirilmesi konusunda becerilerini geliştirmek.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9175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Aktiviteler:</a:t>
            </a:r>
          </a:p>
          <a:p>
            <a:r>
              <a:rPr lang="tr-TR" dirty="0"/>
              <a:t>Türkçe dersinde, öğrencilere farklı türlerde şiirler okutulur ve analiz edilir. Öğrenciler, şiirlerin görsel tasarımı ve metnin içeriği arasındaki bağlantıyı keşfederler.</a:t>
            </a:r>
          </a:p>
          <a:p>
            <a:r>
              <a:rPr lang="tr-TR" dirty="0"/>
              <a:t>Görsel sanatlar dersinde, öğrencilere görsel tasarımın temelleri öğretilir. Öğrenciler, renk teorisi, kompozisyon, desen, ışık ve gölge gibi temel konuları öğrenirler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7240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Türkçe dersinde, öğrencilere bir şiir verilir ve bu şiirin görsel tasarımını yapmaları istenir. Öğrenciler, şiirin içeriğine uygun görsel unsurlar seçerler ve bu unsurları yaratıcı bir şekilde tasarlarlar.</a:t>
            </a:r>
          </a:p>
          <a:p>
            <a:r>
              <a:rPr lang="tr-TR" dirty="0"/>
              <a:t>Görsel sanatlar dersinde, öğrenciler hazırladıkları görsel tasarımları dijital olarak tasarlarlar. Bu süreçte öğrencilere dijital tasarım programları kullanımı öğretilir.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7449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Türkçe dersinde, öğrenciler hazırladıkları görsel tasarımları sınıfta sunarlar ve diğer öğrencilerin geri bildirimlerini alırlar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Görsel sanatlar dersinde, öğrenciler hazırladıkları görsel tasarımları sergilemek için bir sergi hazırlarlar. Bu sergide diğer öğrenciler ve öğretmenler görsel tasarımları inceleyebilirler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1397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Sonuç olarak</a:t>
            </a:r>
            <a:r>
              <a:rPr lang="tr-TR" dirty="0" smtClean="0"/>
              <a:t>,</a:t>
            </a:r>
          </a:p>
          <a:p>
            <a:r>
              <a:rPr lang="tr-TR" dirty="0" smtClean="0"/>
              <a:t> </a:t>
            </a:r>
            <a:r>
              <a:rPr lang="tr-TR" dirty="0"/>
              <a:t>bu örnek entegre müfredat, Türkçe dersi ve görsel sanatlar dersini birleştirerek öğrencilerin yaratıcılık, görsel tasarım ve şiir analizi becerilerini geliştirmeyi hedeflemektedir.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1595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Fen derslerinde entegre müfredat örneği şöyle olabilir:</a:t>
            </a:r>
          </a:p>
          <a:p>
            <a:r>
              <a:rPr lang="tr-TR" dirty="0"/>
              <a:t>Konu: Sürdürülebilir Enerji</a:t>
            </a:r>
          </a:p>
          <a:p>
            <a:r>
              <a:rPr lang="tr-TR" dirty="0"/>
              <a:t>Dersler: Fizik, Kimya, Biyoloji</a:t>
            </a:r>
          </a:p>
          <a:p>
            <a:r>
              <a:rPr lang="tr-TR" dirty="0"/>
              <a:t>Sınıf: 9. Sınıf</a:t>
            </a:r>
          </a:p>
          <a:p>
            <a:r>
              <a:rPr lang="tr-TR" dirty="0"/>
              <a:t>Süre: 6 hafta</a:t>
            </a:r>
          </a:p>
          <a:p>
            <a:r>
              <a:rPr lang="tr-TR" dirty="0"/>
              <a:t>Amaçlar:</a:t>
            </a:r>
          </a:p>
          <a:p>
            <a:r>
              <a:rPr lang="tr-TR" dirty="0"/>
              <a:t>Öğrencilerin sürdürülebilir enerji kaynakları hakkında bilgi sahibi olmalarını sağlamak.</a:t>
            </a:r>
          </a:p>
          <a:p>
            <a:r>
              <a:rPr lang="tr-TR" dirty="0"/>
              <a:t>Öğrencilerin sürdürülebilir enerjinin önemi konusunda farkındalık kazanmalarını sağlamak.</a:t>
            </a:r>
          </a:p>
          <a:p>
            <a:r>
              <a:rPr lang="tr-TR" dirty="0"/>
              <a:t>Öğrencilerin sürdürülebilir enerji teknolojileri konusunda araştırma ve tasarım becerilerini geliştirmek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8280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Aktiviteler:</a:t>
            </a:r>
          </a:p>
          <a:p>
            <a:r>
              <a:rPr lang="tr-TR" dirty="0"/>
              <a:t>Fizik dersinde, öğrencilere enerji, enerji dönüşümleri ve enerji verimliliği konuları öğretilir. Öğrenciler, enerjinin farklı formlarını ve dönüşüm süreçlerini öğrenirler.</a:t>
            </a:r>
          </a:p>
          <a:p>
            <a:r>
              <a:rPr lang="tr-TR" dirty="0"/>
              <a:t>Kimya dersinde, öğrencilere sürdürülebilir enerji kaynakları hakkında bilgi verilir. Öğrenciler, güneş enerjisi, rüzgar enerjisi, hidroelektrik enerji, </a:t>
            </a:r>
            <a:r>
              <a:rPr lang="tr-TR" dirty="0" err="1"/>
              <a:t>biyokütle</a:t>
            </a:r>
            <a:r>
              <a:rPr lang="tr-TR" dirty="0"/>
              <a:t> enerjisi gibi sürdürülebilir enerji kaynaklarını ve bunların avantajlarını öğrenirler.</a:t>
            </a:r>
          </a:p>
          <a:p>
            <a:r>
              <a:rPr lang="tr-TR" dirty="0"/>
              <a:t>Biyoloji dersinde, öğrencilere </a:t>
            </a:r>
            <a:r>
              <a:rPr lang="tr-TR" dirty="0" err="1"/>
              <a:t>biyokütle</a:t>
            </a:r>
            <a:r>
              <a:rPr lang="tr-TR" dirty="0"/>
              <a:t> enerjisi konusu öğretilir. Öğrenciler, </a:t>
            </a:r>
            <a:r>
              <a:rPr lang="tr-TR" dirty="0" err="1"/>
              <a:t>biyokütle</a:t>
            </a:r>
            <a:r>
              <a:rPr lang="tr-TR" dirty="0"/>
              <a:t> enerjisinin nasıl üretildiğini, hangi materyallerin kullanıldığını ve bunun neden sürdürülebilir bir enerji kaynağı olduğunu öğrenirler.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13490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1441</Words>
  <Application>Microsoft Office PowerPoint</Application>
  <PresentationFormat>Ekran Gösterisi (4:3)</PresentationFormat>
  <Paragraphs>123</Paragraphs>
  <Slides>27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0" baseType="lpstr">
      <vt:lpstr>Arial</vt:lpstr>
      <vt:lpstr>Calibri</vt:lpstr>
      <vt:lpstr>Ofis Teması</vt:lpstr>
      <vt:lpstr>“A CHANCE TO TEACHERS TO UNWRAP THE PACKAGES OF THE GIFTED”   Projesi Öğretmen Eğitimi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Bilsem Şablon</dc:title>
  <dc:creator>ilker</dc:creator>
  <cp:lastModifiedBy>ilker yücel</cp:lastModifiedBy>
  <cp:revision>31</cp:revision>
  <dcterms:created xsi:type="dcterms:W3CDTF">2021-12-21T18:59:25Z</dcterms:created>
  <dcterms:modified xsi:type="dcterms:W3CDTF">2023-04-09T17:39:13Z</dcterms:modified>
</cp:coreProperties>
</file>