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7" r:id="rId12"/>
    <p:sldId id="306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6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Başlıksız Bölüm" id="{C8B51A04-0A3C-4F05-9F84-7729F7751E3C}">
          <p14:sldIdLst>
            <p14:sldId id="256"/>
            <p14:sldId id="257"/>
            <p14:sldId id="258"/>
            <p14:sldId id="299"/>
            <p14:sldId id="300"/>
            <p14:sldId id="301"/>
            <p14:sldId id="302"/>
            <p14:sldId id="303"/>
            <p14:sldId id="304"/>
            <p14:sldId id="305"/>
            <p14:sldId id="307"/>
            <p14:sldId id="306"/>
            <p14:sldId id="308"/>
            <p14:sldId id="309"/>
            <p14:sldId id="310"/>
            <p14:sldId id="311"/>
            <p14:sldId id="312"/>
            <p14:sldId id="313"/>
            <p14:sldId id="314"/>
            <p14:sldId id="31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8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25.04.2023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25.04.2023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Metin kutusu"/>
          <p:cNvSpPr txBox="1"/>
          <p:nvPr userDrawn="1"/>
        </p:nvSpPr>
        <p:spPr>
          <a:xfrm>
            <a:off x="3500431" y="1000108"/>
            <a:ext cx="21996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 Proje Avrupa Birliği ve Türkiye Cumhuriyeti </a:t>
            </a:r>
          </a:p>
          <a:p>
            <a:pPr algn="ctr"/>
            <a:r>
              <a:rPr lang="tr-TR" sz="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tarafından finanse edilmektedir.</a:t>
            </a:r>
            <a:endParaRPr lang="en-US" sz="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en-US" sz="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project is co-funded by the European Union</a:t>
            </a:r>
          </a:p>
          <a:p>
            <a:pPr algn="ctr"/>
            <a:r>
              <a:rPr lang="en-US" sz="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 Republic</a:t>
            </a:r>
            <a:r>
              <a:rPr lang="en-US" sz="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Turkey</a:t>
            </a:r>
            <a:endParaRPr lang="tr-TR" sz="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endParaRPr lang="tr-TR" sz="800" dirty="0"/>
          </a:p>
        </p:txBody>
      </p:sp>
      <p:pic>
        <p:nvPicPr>
          <p:cNvPr id="13" name="12 Resim" descr="HKU-logo-dikey-tr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5124952" y="6357959"/>
            <a:ext cx="375742" cy="416912"/>
          </a:xfrm>
          <a:prstGeom prst="rect">
            <a:avLst/>
          </a:prstGeom>
        </p:spPr>
      </p:pic>
      <p:pic>
        <p:nvPicPr>
          <p:cNvPr id="1026" name="Picture 2" descr="C:\Users\ilker\Desktop\AB projesi\Logo\png\ikgpr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42908" y="5786460"/>
            <a:ext cx="1490125" cy="702889"/>
          </a:xfrm>
          <a:prstGeom prst="rect">
            <a:avLst/>
          </a:prstGeom>
          <a:noFill/>
        </p:spPr>
      </p:pic>
      <p:pic>
        <p:nvPicPr>
          <p:cNvPr id="7" name="Picture 3" descr="C:\Users\ilker\Desktop\AB projesi\Logo\png\meb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030668" y="5800801"/>
            <a:ext cx="1112837" cy="628595"/>
          </a:xfrm>
          <a:prstGeom prst="rect">
            <a:avLst/>
          </a:prstGeom>
          <a:noFill/>
        </p:spPr>
      </p:pic>
      <p:pic>
        <p:nvPicPr>
          <p:cNvPr id="1028" name="Picture 4" descr="C:\Users\ilker\Desktop\AB projesi\Logo\png\bilsem.pn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714752" y="6357963"/>
            <a:ext cx="319991" cy="401655"/>
          </a:xfrm>
          <a:prstGeom prst="rect">
            <a:avLst/>
          </a:prstGeom>
          <a:noFill/>
        </p:spPr>
      </p:pic>
      <p:pic>
        <p:nvPicPr>
          <p:cNvPr id="1029" name="Picture 5" descr="C:\Users\ilker\Desktop\AB projesi\Logo\png\proje logo.pn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429132" y="6429397"/>
            <a:ext cx="333397" cy="327283"/>
          </a:xfrm>
          <a:prstGeom prst="rect">
            <a:avLst/>
          </a:prstGeom>
          <a:noFill/>
        </p:spPr>
      </p:pic>
      <p:pic>
        <p:nvPicPr>
          <p:cNvPr id="1030" name="Picture 6" descr="C:\Users\ilker\Desktop\AB projesi\Logo\png\sosyal.png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992533" y="5972937"/>
            <a:ext cx="865755" cy="456459"/>
          </a:xfrm>
          <a:prstGeom prst="rect">
            <a:avLst/>
          </a:prstGeom>
          <a:noFill/>
        </p:spPr>
      </p:pic>
      <p:pic>
        <p:nvPicPr>
          <p:cNvPr id="1031" name="Picture 7" descr="C:\Users\ilker\Desktop\AB projesi\Logo\png\ab.png"/>
          <p:cNvPicPr>
            <a:picLocks noChangeAspect="1" noChangeArrowheads="1"/>
          </p:cNvPicPr>
          <p:nvPr userDrawn="1"/>
        </p:nvPicPr>
        <p:blipFill>
          <a:blip r:embed="rId19"/>
          <a:srcRect/>
          <a:stretch>
            <a:fillRect/>
          </a:stretch>
        </p:blipFill>
        <p:spPr bwMode="auto">
          <a:xfrm>
            <a:off x="3571868" y="142853"/>
            <a:ext cx="2047876" cy="8286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3302057"/>
            <a:ext cx="9144000" cy="1470025"/>
          </a:xfrm>
        </p:spPr>
        <p:txBody>
          <a:bodyPr>
            <a:noAutofit/>
          </a:bodyPr>
          <a:lstStyle/>
          <a:p>
            <a:pPr defTabSz="958850"/>
            <a:r>
              <a:rPr lang="tr-TR" sz="2400" b="1" dirty="0"/>
              <a:t>“A CHANCE TO TEACHERS TO UNWRAP THE PACKAGES OF THE GIFTED</a:t>
            </a:r>
            <a:r>
              <a:rPr lang="tr-TR" sz="2400" dirty="0"/>
              <a:t>”</a:t>
            </a:r>
            <a:r>
              <a:rPr lang="tr-TR" sz="2400" b="1" dirty="0"/>
              <a:t> </a:t>
            </a:r>
            <a:br>
              <a:rPr lang="tr-TR" sz="2400" b="1" dirty="0"/>
            </a:br>
            <a:r>
              <a:rPr lang="tr-TR" sz="2000" b="1" dirty="0"/>
              <a:t/>
            </a:r>
            <a:br>
              <a:rPr lang="tr-TR" sz="2000" b="1" dirty="0"/>
            </a:br>
            <a:r>
              <a:rPr lang="tr-TR" sz="2400" b="1" dirty="0"/>
              <a:t>Projesi Öğretmen Eğitimi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1844824"/>
            <a:ext cx="9144000" cy="1345704"/>
          </a:xfrm>
        </p:spPr>
        <p:txBody>
          <a:bodyPr>
            <a:normAutofit/>
          </a:bodyPr>
          <a:lstStyle/>
          <a:p>
            <a:r>
              <a:rPr lang="tr-TR" sz="2000" b="1" dirty="0">
                <a:solidFill>
                  <a:schemeClr val="tx1"/>
                </a:solidFill>
              </a:rPr>
              <a:t>Bütünleştirici Eğitim İçin Özel Eğitim Hizmetlerinin Kalitesinin Arttırılması (IQSES) </a:t>
            </a:r>
          </a:p>
          <a:p>
            <a:r>
              <a:rPr lang="tr-TR" sz="2000" b="1" dirty="0">
                <a:solidFill>
                  <a:schemeClr val="tx1"/>
                </a:solidFill>
              </a:rPr>
              <a:t>Hibe Programı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3656519" y="4772076"/>
            <a:ext cx="14528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000" b="1" dirty="0"/>
              <a:t>Mayıs 2023 </a:t>
            </a:r>
          </a:p>
          <a:p>
            <a:pPr algn="ctr"/>
            <a:r>
              <a:rPr lang="tr-TR" sz="2000" b="1" dirty="0"/>
              <a:t>Ankara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01909" y="2636913"/>
            <a:ext cx="758972" cy="78673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AF25CFEA-681D-BD24-45B1-7C4CC5346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9387" y="1700808"/>
            <a:ext cx="6165225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25533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</p:spPr>
        <p:txBody>
          <a:bodyPr/>
          <a:lstStyle/>
          <a:p>
            <a:r>
              <a:rPr lang="tr-TR" b="1" i="1" dirty="0"/>
              <a:t>Birinci Tür Zenginleştirme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564904"/>
            <a:ext cx="8157591" cy="36004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Alan gezileri, demonstrasyon, ilgi merkezleri, işitsel-görsel materyallerin kullanımı gibi araştırma içeren deneyimler yer almaktadır.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Öğrencinin ilgisini çekebilecek konulara yönlendirmek amacıyla düzenlenir.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Bu etkinlikler programda olmayan konuları içermekte olup bütün öğrencilere açıktır.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Motivasyonu yüksek öğrencilere ise bağımsız proje çalışmaları verilebilir (Reis ve </a:t>
            </a:r>
            <a:r>
              <a:rPr lang="tr-TR" altLang="tr-TR" sz="3100" dirty="0" err="1"/>
              <a:t>Renzulli</a:t>
            </a:r>
            <a:r>
              <a:rPr lang="tr-TR" altLang="tr-TR" sz="3100" dirty="0"/>
              <a:t>, 2003; </a:t>
            </a:r>
            <a:r>
              <a:rPr lang="tr-TR" altLang="tr-TR" sz="3100" dirty="0" err="1"/>
              <a:t>VanTassel-Baska</a:t>
            </a:r>
            <a:r>
              <a:rPr lang="tr-TR" altLang="tr-TR" sz="3100" dirty="0"/>
              <a:t>, 1998a).</a:t>
            </a:r>
          </a:p>
        </p:txBody>
      </p:sp>
    </p:spTree>
    <p:extLst>
      <p:ext uri="{BB962C8B-B14F-4D97-AF65-F5344CB8AC3E}">
        <p14:creationId xmlns:p14="http://schemas.microsoft.com/office/powerpoint/2010/main" xmlns="" val="4133825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</p:spPr>
        <p:txBody>
          <a:bodyPr>
            <a:noAutofit/>
          </a:bodyPr>
          <a:lstStyle/>
          <a:p>
            <a:r>
              <a:rPr lang="tr-TR" sz="3600" b="1" dirty="0"/>
              <a:t>Birinci Tür Zenginleştirme Kapsamında Başvurulabilecek Konu ve Etkinlikler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1CE599E2-85FB-9EF8-BF3D-C2CC599E70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851" t="33582" r="18776" b="28199"/>
          <a:stretch/>
        </p:blipFill>
        <p:spPr bwMode="auto">
          <a:xfrm>
            <a:off x="1354441" y="2627784"/>
            <a:ext cx="6435118" cy="3129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68143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</p:spPr>
        <p:txBody>
          <a:bodyPr/>
          <a:lstStyle/>
          <a:p>
            <a:r>
              <a:rPr lang="tr-TR" b="1" i="1" dirty="0"/>
              <a:t>İkinci Tür Zenginleştirme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564904"/>
            <a:ext cx="8157591" cy="3600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Problem çözme, planlama, eleştirel düşünme, yaratıcı düşünme, karar verme gibi zihinsel süreçler ile öğrenmenin nasıl öğrenileceği ile ilgili beceriler yer almaktadır (Reis ve </a:t>
            </a:r>
            <a:r>
              <a:rPr lang="tr-TR" altLang="tr-TR" sz="3100" dirty="0" err="1"/>
              <a:t>Renzulli</a:t>
            </a:r>
            <a:r>
              <a:rPr lang="tr-TR" altLang="tr-TR" sz="3100" dirty="0"/>
              <a:t>, 2003; </a:t>
            </a:r>
            <a:r>
              <a:rPr lang="tr-TR" altLang="tr-TR" sz="3100" dirty="0" err="1"/>
              <a:t>VanTassel-Baska</a:t>
            </a:r>
            <a:r>
              <a:rPr lang="tr-TR" altLang="tr-TR" sz="3100" dirty="0"/>
              <a:t>, 1998a).</a:t>
            </a:r>
          </a:p>
        </p:txBody>
      </p:sp>
    </p:spTree>
    <p:extLst>
      <p:ext uri="{BB962C8B-B14F-4D97-AF65-F5344CB8AC3E}">
        <p14:creationId xmlns:p14="http://schemas.microsoft.com/office/powerpoint/2010/main" xmlns="" val="2396900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</p:spPr>
        <p:txBody>
          <a:bodyPr>
            <a:noAutofit/>
          </a:bodyPr>
          <a:lstStyle/>
          <a:p>
            <a:r>
              <a:rPr lang="tr-TR" sz="3600" b="1" dirty="0"/>
              <a:t>İkinci Tür Zenginleştirme Becerileri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AAA12C7-6262-3CC6-9644-C77EDD6285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4355" t="24162" r="19223" b="16418"/>
          <a:stretch/>
        </p:blipFill>
        <p:spPr bwMode="auto">
          <a:xfrm>
            <a:off x="1939331" y="2348880"/>
            <a:ext cx="5265337" cy="348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34433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</p:spPr>
        <p:txBody>
          <a:bodyPr/>
          <a:lstStyle/>
          <a:p>
            <a:r>
              <a:rPr lang="tr-TR" b="1" i="1" dirty="0"/>
              <a:t>Üçüncü Tür Zenginleştirme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564904"/>
            <a:ext cx="8157591" cy="36004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İleri düzey öğrenmeleri içermektedir.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Araştırmacı etkinlik düzenlenmesi ve sanatsal ürün oluşturma çabaları bu kapsamda yer almaktadır.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Öğrenciler bire bir uygulamalara katılırlar.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Bu etkinliklerde öğretmenin rolü rehberlik yapmaktır.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</a:pPr>
            <a:r>
              <a:rPr lang="tr-TR" altLang="tr-TR" sz="3100" dirty="0"/>
              <a:t>Rehberlik kapsamında: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</a:pPr>
            <a:r>
              <a:rPr lang="tr-TR" altLang="tr-TR" sz="2700" dirty="0"/>
              <a:t>Problemleri açıklama,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</a:pPr>
            <a:r>
              <a:rPr lang="tr-TR" altLang="tr-TR" sz="2700" dirty="0"/>
              <a:t>Araştırma,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</a:pPr>
            <a:r>
              <a:rPr lang="tr-TR" altLang="tr-TR" sz="2700" dirty="0"/>
              <a:t>Düzenleme,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</a:pPr>
            <a:r>
              <a:rPr lang="tr-TR" altLang="tr-TR" sz="2700" dirty="0"/>
              <a:t>Materyalleri ve araçların kullanılmasına yardımcı olacak bilgi kaynakları ve konu alanları hakkında tavsiyede bulunma,</a:t>
            </a:r>
          </a:p>
          <a:p>
            <a:pPr marL="0" lvl="1" indent="36195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tr-TR" altLang="tr-TR" sz="3200" dirty="0"/>
              <a:t>yer almaktadır (Reis ve </a:t>
            </a:r>
            <a:r>
              <a:rPr lang="tr-TR" altLang="tr-TR" sz="3200" dirty="0" err="1"/>
              <a:t>Renzulli</a:t>
            </a:r>
            <a:r>
              <a:rPr lang="tr-TR" altLang="tr-TR" sz="3200" dirty="0"/>
              <a:t>, 2003; </a:t>
            </a:r>
            <a:r>
              <a:rPr lang="tr-TR" altLang="tr-TR" sz="3200" dirty="0" err="1"/>
              <a:t>VanTassel-Baska</a:t>
            </a:r>
            <a:r>
              <a:rPr lang="tr-TR" altLang="tr-TR" sz="3200" dirty="0"/>
              <a:t>, 1998a).</a:t>
            </a:r>
          </a:p>
        </p:txBody>
      </p:sp>
    </p:spTree>
    <p:extLst>
      <p:ext uri="{BB962C8B-B14F-4D97-AF65-F5344CB8AC3E}">
        <p14:creationId xmlns:p14="http://schemas.microsoft.com/office/powerpoint/2010/main" xmlns="" val="2051816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</p:spPr>
        <p:txBody>
          <a:bodyPr>
            <a:noAutofit/>
          </a:bodyPr>
          <a:lstStyle/>
          <a:p>
            <a:r>
              <a:rPr lang="tr-TR" sz="2800" b="1" i="1" dirty="0"/>
              <a:t>Üçüncü Tür Zenginleştirme Esnasında Rehberlik Eden Öğretmenlerin Takip Etmesi Önerilen Aşamalar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564904"/>
            <a:ext cx="8157591" cy="36004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Öğrencinin ilgisini çekme,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Öğrencinin güçlü olduğu yönleri belirlemesi için görüşme yapma,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Bir araştırma sorusu bulma,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Yazılı bir araştırma planı geliştirme,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Farklı kaynakları toparlama,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Yöntem seçimi,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Uygulama yönetimi,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Sonuçların ve ortaya çıkacak ürününün belirlenmesi,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Uygulama sürecinde dönüt verme,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Uygun ölçütler belirleyerek ürün ve sürecin değerlendirilmesi konularında yardımcı olmadır (Reis ve </a:t>
            </a:r>
            <a:r>
              <a:rPr lang="tr-TR" altLang="tr-TR" sz="3100" dirty="0" err="1"/>
              <a:t>Renzulli</a:t>
            </a:r>
            <a:r>
              <a:rPr lang="tr-TR" altLang="tr-TR" sz="3100" dirty="0"/>
              <a:t>, 2009). </a:t>
            </a:r>
          </a:p>
        </p:txBody>
      </p:sp>
    </p:spTree>
    <p:extLst>
      <p:ext uri="{BB962C8B-B14F-4D97-AF65-F5344CB8AC3E}">
        <p14:creationId xmlns:p14="http://schemas.microsoft.com/office/powerpoint/2010/main" xmlns="" val="3466536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</p:spPr>
        <p:txBody>
          <a:bodyPr/>
          <a:lstStyle/>
          <a:p>
            <a:r>
              <a:rPr lang="tr-TR" b="1" dirty="0"/>
              <a:t>Modelin Avantajları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564904"/>
            <a:ext cx="8157591" cy="36004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Geniş bir yetenek profilinden okuldaki tüm öğrencileri çeşitli etkinliklere katma çabası içinde olması,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sz="3200" dirty="0"/>
              <a:t>Eğiticilerin eğitimini öngörmesi,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sz="3200" dirty="0"/>
              <a:t>Servisleri etiketlemesi modelin uygulamasında öne çıkan vurgularıdır. </a:t>
            </a:r>
          </a:p>
        </p:txBody>
      </p:sp>
    </p:spTree>
    <p:extLst>
      <p:ext uri="{BB962C8B-B14F-4D97-AF65-F5344CB8AC3E}">
        <p14:creationId xmlns:p14="http://schemas.microsoft.com/office/powerpoint/2010/main" xmlns="" val="2015229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Modelin Etkililiğine İlişkin Çalışmalar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564904"/>
            <a:ext cx="8157591" cy="36004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Öğretmenlerin, ailelerin ve yöneticilerin özel yetenekli öğrencilerin eğitimi konusunda bilgi ve becerileri arttığı için bu öğrenciler ve eğitimlerine ilişkin olumlu tutumlar geliştirdikleri,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sz="3200" dirty="0"/>
              <a:t>Model kapsamında sürdürülen etkinliklerin öğrencilerin yaratıcılıklarını geliştirdiği,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sz="3200" dirty="0"/>
              <a:t>Model kapsamında hizmet içi eğitim alan öğretmenlerin geliştirdikleri yeterlilikleri genel eğitim sınıflarına </a:t>
            </a:r>
            <a:r>
              <a:rPr lang="tr-TR" sz="3200" dirty="0" err="1"/>
              <a:t>tranfer</a:t>
            </a:r>
            <a:r>
              <a:rPr lang="tr-TR" sz="3200" dirty="0"/>
              <a:t> ederek diğer öğrencilerinde bu uygulamalardan faydalanmasını sağladığı,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sz="3200" dirty="0"/>
              <a:t>Ana müfredatta yer alan matematik ve edebiyat derslerinin program sıkıştırma uygulaması ile %36-54 civarında elimine edilebildiği, </a:t>
            </a:r>
          </a:p>
        </p:txBody>
      </p:sp>
    </p:spTree>
    <p:extLst>
      <p:ext uri="{BB962C8B-B14F-4D97-AF65-F5344CB8AC3E}">
        <p14:creationId xmlns:p14="http://schemas.microsoft.com/office/powerpoint/2010/main" xmlns="" val="2336522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Modelin Etkililiğine İlişkin Çalışmalar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564904"/>
            <a:ext cx="8157591" cy="36004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Elimine edilen içeriğin yerine konulan ileri düzey konuları işleyen öğrencilerin akademik başarılarının müfredatı elimine edilmeyen özel yetenekli akranları ile farklılaşmadığı da belirlenmiştir.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sz="3200" dirty="0"/>
              <a:t>Özel yetenekli öğrencilerin akıcı okuma ve okuduğunu anlama becerilerinin geliştiği,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sz="3200" dirty="0"/>
              <a:t>Öğrenme güçlüğü olan öğrencilerin eğitsel ihtiyaçlarının model kapsamında sürdürülen uygulamalar ile karşılanabildiği 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sz="3200" dirty="0"/>
              <a:t>Modelde öğrenci yerine eğitsel hizmetlerin ön plana çıkartılmasının öğrencide </a:t>
            </a:r>
            <a:r>
              <a:rPr lang="tr-TR" sz="3200" dirty="0" smtClean="0"/>
              <a:t>özel </a:t>
            </a:r>
            <a:r>
              <a:rPr lang="tr-TR" sz="3200" dirty="0"/>
              <a:t>yetenek tanısının oluşturacağı olumsuz baskıyı engellediği de belirlenmiştir.</a:t>
            </a:r>
          </a:p>
        </p:txBody>
      </p:sp>
    </p:spTree>
    <p:extLst>
      <p:ext uri="{BB962C8B-B14F-4D97-AF65-F5344CB8AC3E}">
        <p14:creationId xmlns:p14="http://schemas.microsoft.com/office/powerpoint/2010/main" xmlns="" val="2022453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20000"/>
              </a:lnSpc>
            </a:pPr>
            <a:r>
              <a:rPr lang="tr-TR" b="1" dirty="0"/>
              <a:t>ZENGİNLEŞTİRME MODELİ</a:t>
            </a:r>
            <a:br>
              <a:rPr lang="tr-TR" b="1" dirty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sz="3100" b="1" dirty="0" err="1"/>
              <a:t>Radiye</a:t>
            </a:r>
            <a:r>
              <a:rPr lang="tr-TR" sz="3100" b="1" dirty="0"/>
              <a:t> AKSOY YUMRUKAYA</a:t>
            </a:r>
            <a:r>
              <a:rPr lang="tr-TR" sz="4400" b="1" dirty="0"/>
              <a:t/>
            </a:r>
            <a:br>
              <a:rPr lang="tr-TR" sz="4400" b="1" dirty="0"/>
            </a:br>
            <a:r>
              <a:rPr lang="tr-TR" sz="3100" dirty="0"/>
              <a:t>Yasemin Karakaya Bilim ve Sanat Merkezi</a:t>
            </a:r>
            <a:br>
              <a:rPr lang="tr-TR" sz="3100" dirty="0"/>
            </a:br>
            <a:r>
              <a:rPr lang="tr-TR" sz="3100" dirty="0"/>
              <a:t>Sınıf Öğretmeni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242319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/>
              <a:t>TEŞEKKÜRLER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564904"/>
            <a:ext cx="8157591" cy="3600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sz="2800" dirty="0"/>
              <a:t>Prof. Dr. Yaşar ÖZBAY</a:t>
            </a:r>
          </a:p>
          <a:p>
            <a:pPr>
              <a:buNone/>
            </a:pPr>
            <a:r>
              <a:rPr lang="tr-TR" sz="2800" dirty="0"/>
              <a:t>Prof. Dr. Serap EMİR</a:t>
            </a:r>
          </a:p>
          <a:p>
            <a:pPr>
              <a:buNone/>
            </a:pPr>
            <a:r>
              <a:rPr lang="tr-TR" sz="2800" dirty="0"/>
              <a:t>Doç. Dr. Mahmut ÇİTİL</a:t>
            </a:r>
          </a:p>
          <a:p>
            <a:pPr>
              <a:buNone/>
            </a:pPr>
            <a:r>
              <a:rPr lang="tr-TR" sz="2800" dirty="0"/>
              <a:t>Doç. Dr. Feyzullah ŞAHİN</a:t>
            </a:r>
          </a:p>
          <a:p>
            <a:pPr>
              <a:buNone/>
            </a:pPr>
            <a:r>
              <a:rPr lang="tr-TR" sz="2800" dirty="0"/>
              <a:t>Doç. Dr. Muhammed Bahadır AYAS</a:t>
            </a:r>
          </a:p>
          <a:p>
            <a:pPr>
              <a:buNone/>
            </a:pPr>
            <a:r>
              <a:rPr lang="tr-TR" sz="2800" dirty="0"/>
              <a:t>Doç. Dr. Duygu Mutlu BAYRAKTAR</a:t>
            </a:r>
          </a:p>
          <a:p>
            <a:pPr>
              <a:buNone/>
            </a:pPr>
            <a:r>
              <a:rPr lang="tr-TR" sz="2800" dirty="0"/>
              <a:t>Dr. </a:t>
            </a:r>
            <a:r>
              <a:rPr lang="tr-TR" sz="2800" dirty="0" err="1"/>
              <a:t>Öğrt</a:t>
            </a:r>
            <a:r>
              <a:rPr lang="tr-TR" sz="2800" dirty="0"/>
              <a:t>. Üyesi Bestami Buğra ÜLGER</a:t>
            </a:r>
          </a:p>
          <a:p>
            <a:pPr>
              <a:buNone/>
            </a:pPr>
            <a:r>
              <a:rPr lang="tr-TR" sz="2800" dirty="0"/>
              <a:t>Dr. </a:t>
            </a:r>
            <a:r>
              <a:rPr lang="tr-TR" sz="2800" dirty="0" err="1"/>
              <a:t>Öğrt</a:t>
            </a:r>
            <a:r>
              <a:rPr lang="tr-TR" sz="2800" dirty="0"/>
              <a:t>. Üyesi Yavuz Yaman</a:t>
            </a:r>
          </a:p>
          <a:p>
            <a:pPr>
              <a:buNone/>
            </a:pPr>
            <a:r>
              <a:rPr lang="tr-TR" sz="2800" dirty="0"/>
              <a:t>Dr. </a:t>
            </a:r>
            <a:r>
              <a:rPr lang="tr-TR" sz="2800" dirty="0" err="1"/>
              <a:t>Öğrt</a:t>
            </a:r>
            <a:r>
              <a:rPr lang="tr-TR" sz="2800" dirty="0"/>
              <a:t>. Üyesi Özge Kelleci ALKAN</a:t>
            </a:r>
          </a:p>
          <a:p>
            <a:pPr>
              <a:buNone/>
            </a:pPr>
            <a:r>
              <a:rPr lang="tr-TR" sz="2800" dirty="0"/>
              <a:t>Dr. </a:t>
            </a:r>
            <a:r>
              <a:rPr lang="tr-TR" sz="2800" dirty="0" err="1"/>
              <a:t>Öğrt</a:t>
            </a:r>
            <a:r>
              <a:rPr lang="tr-TR" sz="2800" dirty="0"/>
              <a:t>. Üyesi Burcu GÜRKAN</a:t>
            </a:r>
          </a:p>
        </p:txBody>
      </p:sp>
    </p:spTree>
    <p:extLst>
      <p:ext uri="{BB962C8B-B14F-4D97-AF65-F5344CB8AC3E}">
        <p14:creationId xmlns:p14="http://schemas.microsoft.com/office/powerpoint/2010/main" xmlns="" val="4192063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</p:spPr>
        <p:txBody>
          <a:bodyPr/>
          <a:lstStyle/>
          <a:p>
            <a:r>
              <a:rPr lang="tr-TR" b="1" dirty="0"/>
              <a:t>Zenginleştirme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5" y="2564904"/>
            <a:ext cx="4104456" cy="3096344"/>
          </a:xfrm>
        </p:spPr>
        <p:txBody>
          <a:bodyPr>
            <a:normAutofit fontScale="92500"/>
          </a:bodyPr>
          <a:lstStyle/>
          <a:p>
            <a:pPr algn="just">
              <a:lnSpc>
                <a:spcPct val="100000"/>
              </a:lnSpc>
            </a:pPr>
            <a:r>
              <a:rPr lang="tr-TR" altLang="tr-TR" sz="2800" dirty="0" err="1"/>
              <a:t>Renzulli’ye</a:t>
            </a:r>
            <a:r>
              <a:rPr lang="tr-TR" altLang="tr-TR" sz="2800" dirty="0"/>
              <a:t> (2005b) göre üstün zekâ; ortalama üstü genel veya özel yeteneğin, yaratıcı yeteneğin ve motivasyonun etkileşimine bağlı olarak ortaya çıkmaktadır.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D0BC71A5-07C7-71E8-96F4-06FF913C3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0244" y="2564904"/>
            <a:ext cx="4076038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38005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</p:spPr>
        <p:txBody>
          <a:bodyPr/>
          <a:lstStyle/>
          <a:p>
            <a:r>
              <a:rPr lang="tr-TR" altLang="tr-TR" b="1" dirty="0"/>
              <a:t>Ortalama Üstü Yetenek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564904"/>
            <a:ext cx="8157591" cy="3384376"/>
          </a:xfrm>
        </p:spPr>
        <p:txBody>
          <a:bodyPr>
            <a:normAutofit fontScale="77500" lnSpcReduction="20000"/>
          </a:bodyPr>
          <a:lstStyle/>
          <a:p>
            <a:r>
              <a:rPr lang="tr-TR" altLang="tr-TR" sz="2800" dirty="0"/>
              <a:t>Genel ve özel yetenek alanlarından oluşmaktadır. </a:t>
            </a:r>
          </a:p>
          <a:p>
            <a:pPr lvl="1"/>
            <a:r>
              <a:rPr lang="tr-TR" altLang="tr-TR" sz="2400" dirty="0"/>
              <a:t>Genel yetenekler:</a:t>
            </a:r>
          </a:p>
          <a:p>
            <a:pPr lvl="2"/>
            <a:r>
              <a:rPr lang="tr-TR" altLang="tr-TR" sz="2000" dirty="0"/>
              <a:t>Bilgiyi işleme kapasitesi, </a:t>
            </a:r>
          </a:p>
          <a:p>
            <a:pPr lvl="2"/>
            <a:r>
              <a:rPr lang="tr-TR" altLang="tr-TR" sz="2000" dirty="0"/>
              <a:t>Deneyimle öğrenilen yeni durumlara uyarlama</a:t>
            </a:r>
          </a:p>
          <a:p>
            <a:pPr lvl="2"/>
            <a:r>
              <a:rPr lang="tr-TR" altLang="tr-TR" sz="2000" dirty="0"/>
              <a:t>Soyutlayıcı düşünme kapasitesinden oluşmaktadır. </a:t>
            </a:r>
          </a:p>
          <a:p>
            <a:pPr lvl="1"/>
            <a:r>
              <a:rPr lang="tr-TR" altLang="tr-TR" sz="2400" dirty="0"/>
              <a:t>Özel yetenekler;</a:t>
            </a:r>
          </a:p>
          <a:p>
            <a:pPr lvl="2"/>
            <a:r>
              <a:rPr lang="tr-TR" altLang="tr-TR" sz="2000" dirty="0"/>
              <a:t>Genel yetenekleri özgü disiplin alanlarına uygulayabilme, </a:t>
            </a:r>
          </a:p>
          <a:p>
            <a:pPr lvl="2"/>
            <a:r>
              <a:rPr lang="tr-TR" altLang="tr-TR" sz="2000" dirty="0"/>
              <a:t>İlgili bilgiyi ilgisizden ayıklayabilme, </a:t>
            </a:r>
          </a:p>
          <a:p>
            <a:pPr lvl="2"/>
            <a:r>
              <a:rPr lang="tr-TR" altLang="tr-TR" sz="2000" dirty="0"/>
              <a:t>Problem çözümü durumunda üst düzey bilgi ve stratejiler kullanabilme kapasitesinden oluşmaktadır. </a:t>
            </a:r>
          </a:p>
          <a:p>
            <a:r>
              <a:rPr lang="tr-TR" altLang="tr-TR" sz="2800" dirty="0"/>
              <a:t>Bireyin herhangi bir alanda yüksek gizil güç taşıması ortalama üstü yetenekli olduğuna işaret etmektedir.</a:t>
            </a:r>
          </a:p>
        </p:txBody>
      </p:sp>
    </p:spTree>
    <p:extLst>
      <p:ext uri="{BB962C8B-B14F-4D97-AF65-F5344CB8AC3E}">
        <p14:creationId xmlns:p14="http://schemas.microsoft.com/office/powerpoint/2010/main" xmlns="" val="1475284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</p:spPr>
        <p:txBody>
          <a:bodyPr/>
          <a:lstStyle/>
          <a:p>
            <a:r>
              <a:rPr lang="tr-TR" altLang="tr-TR" b="1" dirty="0"/>
              <a:t>Motivasyon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564904"/>
            <a:ext cx="8157591" cy="33843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altLang="tr-TR" sz="2800" dirty="0"/>
              <a:t>Azim, sabır, çok çalışma, adanmışlık, kendine güven, kendine inanma ve ilgi duyduğu bir alandaki eyleme başvurma anlamında kullanılmaktadır.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altLang="tr-TR" sz="2800" dirty="0"/>
              <a:t>Dışsal veya içsel olabilir.</a:t>
            </a:r>
          </a:p>
        </p:txBody>
      </p:sp>
    </p:spTree>
    <p:extLst>
      <p:ext uri="{BB962C8B-B14F-4D97-AF65-F5344CB8AC3E}">
        <p14:creationId xmlns:p14="http://schemas.microsoft.com/office/powerpoint/2010/main" xmlns="" val="3098822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</p:spPr>
        <p:txBody>
          <a:bodyPr/>
          <a:lstStyle/>
          <a:p>
            <a:r>
              <a:rPr lang="tr-TR" altLang="tr-TR" b="1" dirty="0"/>
              <a:t>Yaratıcılık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564904"/>
            <a:ext cx="8157591" cy="33843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altLang="tr-TR" sz="2800" dirty="0"/>
              <a:t>Akıcı düşünme, esnek düşünme, orijinal düşünme, yeni deneyimlere açık olma, merak ve risk alma gibi bireysel özellikleri kapsar.</a:t>
            </a:r>
          </a:p>
        </p:txBody>
      </p:sp>
    </p:spTree>
    <p:extLst>
      <p:ext uri="{BB962C8B-B14F-4D97-AF65-F5344CB8AC3E}">
        <p14:creationId xmlns:p14="http://schemas.microsoft.com/office/powerpoint/2010/main" xmlns="" val="2468940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</p:spPr>
        <p:txBody>
          <a:bodyPr/>
          <a:lstStyle/>
          <a:p>
            <a:r>
              <a:rPr lang="tr-TR" altLang="tr-TR" b="1" dirty="0" smtClean="0"/>
              <a:t>Ö</a:t>
            </a:r>
            <a:r>
              <a:rPr lang="tr-TR" altLang="tr-TR" b="1" dirty="0" smtClean="0"/>
              <a:t>zel </a:t>
            </a:r>
            <a:r>
              <a:rPr lang="tr-TR" altLang="tr-TR" b="1" dirty="0"/>
              <a:t>Yeteneklilik Tiplemeleri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564904"/>
            <a:ext cx="8157591" cy="36004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Okulda </a:t>
            </a:r>
            <a:r>
              <a:rPr lang="tr-TR" altLang="tr-TR" sz="3100" dirty="0" smtClean="0"/>
              <a:t>özel </a:t>
            </a:r>
            <a:r>
              <a:rPr lang="tr-TR" altLang="tr-TR" sz="3100" dirty="0"/>
              <a:t>yetenekliler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2500" dirty="0"/>
              <a:t>Bilişsel olarak farklı düzeylerde olabilirler,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2500" dirty="0"/>
              <a:t>Nesnel değerlendirme teknikleri ile değerlendirilebilirler,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2500" dirty="0"/>
              <a:t>Katıldıkları eğitim programı öğrencinin hız ve düzeylerine uygun olarak uyarlanabilir (Zenginleştirme, program sıkıştırma ve hızlandırma).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Yaratıcı </a:t>
            </a:r>
            <a:r>
              <a:rPr lang="tr-TR" altLang="tr-TR" sz="3100" dirty="0" smtClean="0"/>
              <a:t>özel </a:t>
            </a:r>
            <a:r>
              <a:rPr lang="tr-TR" altLang="tr-TR" sz="3100" dirty="0"/>
              <a:t>yetenekliler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2500" dirty="0"/>
              <a:t>Nesnel yöntemlerde yüksek başarı gösteremeyebilirler.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2500" dirty="0"/>
              <a:t>Eğitim ortamında en fazla gözden kaçan gruptur.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2500" dirty="0"/>
              <a:t>Uygulanacak programın niteliği; öğrencinin ihtiyaçları, eğitim yaşantısı, aile geçmişi, yaşadığı çevre vb. etmenler gözetilerek farklılaştırılmalıdır.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2500" dirty="0"/>
              <a:t>Öğrenme durumları düzenlenirken uygulama ağırlıklı ve gerçek problem durumlarına uyarlanmış olmalıdır.</a:t>
            </a:r>
          </a:p>
        </p:txBody>
      </p:sp>
    </p:spTree>
    <p:extLst>
      <p:ext uri="{BB962C8B-B14F-4D97-AF65-F5344CB8AC3E}">
        <p14:creationId xmlns:p14="http://schemas.microsoft.com/office/powerpoint/2010/main" xmlns="" val="3391230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</p:spPr>
        <p:txBody>
          <a:bodyPr/>
          <a:lstStyle/>
          <a:p>
            <a:r>
              <a:rPr lang="tr-TR" b="1" dirty="0"/>
              <a:t>Tanılama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564904"/>
            <a:ext cx="8157591" cy="36004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Modelin uygulamasında, öğrenciler ilk aşamada yetenek düzeylerine göre tanılanır.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Çeşitli ölçüm sonuçlarına göre ilk %15-20 dilim içerisinde yer alacak ortalama üstü veya yüksek yetenekli öğrenciler yetenek havuzu denilen bir gruba dahil edilirler.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Bu aşamada ölçme ve değerlendirme aracı olarak; başarı, yetenek ve zeka testleri, öğretmen aday gösterme formları, performans görevi, yaratıcılıkla ilgili ölçümler gibi farklı değerlendirme araçları kullanılabilmektedir.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Yetenek havuzuna seçilen öğrenciler daha sonra ilgi ve öğrenme stiline göre değerlendirilerek farklı servislere yönlendirilirler. </a:t>
            </a:r>
          </a:p>
        </p:txBody>
      </p:sp>
    </p:spTree>
    <p:extLst>
      <p:ext uri="{BB962C8B-B14F-4D97-AF65-F5344CB8AC3E}">
        <p14:creationId xmlns:p14="http://schemas.microsoft.com/office/powerpoint/2010/main" xmlns="" val="2072927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</p:spPr>
        <p:txBody>
          <a:bodyPr/>
          <a:lstStyle/>
          <a:p>
            <a:r>
              <a:rPr lang="tr-TR" b="1" dirty="0"/>
              <a:t>Uygulama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564904"/>
            <a:ext cx="8157591" cy="36004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Yetenek havuzundaki öğrencilerin tamamının temel müfredatında uyarlamalar yapılması biçiminde sürdürülmektedir.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Bu kapsamda, genel eğitim kapsamında yer alan kazanımların farklılaştırılmasında en sık başvurulan strateji program sıkıştırma ve hızlandırmadır.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Temel gerekçe, müfredatın daha kısa sürede bitirilerek zenginleştirme kapsamında yer alan diğer etkinliklere zaman kazandırılmak istenmesidir.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Program sıkıştırma stratejisi ile öğrencinin bildiği dersler elimine edilir.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Daha sonra, hızlandırmaya başvurularak öğrencinin öğrenme özellikleri göz önünde bulundurularak temel müfredat konuları daha kısa sürede bitirilmektedir.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Zenginleştirilmiş etkinlikler ise öğrencinin yetenek düzeyi, ilgi ve görev sorumluluğuna göre üç aşamalı olarak uygulanmaktadır.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altLang="tr-TR" sz="3100" dirty="0"/>
              <a:t>Zenginleştirme; Tip I, II ve III zenginleştirme olarak adlandırılır. </a:t>
            </a:r>
          </a:p>
        </p:txBody>
      </p:sp>
    </p:spTree>
    <p:extLst>
      <p:ext uri="{BB962C8B-B14F-4D97-AF65-F5344CB8AC3E}">
        <p14:creationId xmlns:p14="http://schemas.microsoft.com/office/powerpoint/2010/main" xmlns="" val="203256110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956</Words>
  <Application>Microsoft Office PowerPoint</Application>
  <PresentationFormat>Ekran Gösterisi (4:3)</PresentationFormat>
  <Paragraphs>103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Ofis Teması</vt:lpstr>
      <vt:lpstr>“A CHANCE TO TEACHERS TO UNWRAP THE PACKAGES OF THE GIFTED”   Projesi Öğretmen Eğitimi</vt:lpstr>
      <vt:lpstr>ZENGİNLEŞTİRME MODELİ  Radiye AKSOY YUMRUKAYA Yasemin Karakaya Bilim ve Sanat Merkezi Sınıf Öğretmeni</vt:lpstr>
      <vt:lpstr>Zenginleştirme</vt:lpstr>
      <vt:lpstr>Ortalama Üstü Yetenek</vt:lpstr>
      <vt:lpstr>Motivasyon</vt:lpstr>
      <vt:lpstr>Yaratıcılık</vt:lpstr>
      <vt:lpstr>Özel Yeteneklilik Tiplemeleri</vt:lpstr>
      <vt:lpstr>Tanılama</vt:lpstr>
      <vt:lpstr>Uygulama</vt:lpstr>
      <vt:lpstr>Slayt 10</vt:lpstr>
      <vt:lpstr>Birinci Tür Zenginleştirme</vt:lpstr>
      <vt:lpstr>Birinci Tür Zenginleştirme Kapsamında Başvurulabilecek Konu ve Etkinlikler</vt:lpstr>
      <vt:lpstr>İkinci Tür Zenginleştirme</vt:lpstr>
      <vt:lpstr>İkinci Tür Zenginleştirme Becerileri</vt:lpstr>
      <vt:lpstr>Üçüncü Tür Zenginleştirme</vt:lpstr>
      <vt:lpstr>Üçüncü Tür Zenginleştirme Esnasında Rehberlik Eden Öğretmenlerin Takip Etmesi Önerilen Aşamalar</vt:lpstr>
      <vt:lpstr>Modelin Avantajları</vt:lpstr>
      <vt:lpstr>Modelin Etkililiğine İlişkin Çalışmalar</vt:lpstr>
      <vt:lpstr>Modelin Etkililiğine İlişkin Çalışmalar</vt:lpstr>
      <vt:lpstr>TEŞEKKÜRLER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Bilsem Şablon</dc:title>
  <dc:creator>ilker</dc:creator>
  <cp:lastModifiedBy>Yenimahalle Bilsem</cp:lastModifiedBy>
  <cp:revision>59</cp:revision>
  <dcterms:created xsi:type="dcterms:W3CDTF">2021-12-21T18:59:25Z</dcterms:created>
  <dcterms:modified xsi:type="dcterms:W3CDTF">2023-04-25T19:10:05Z</dcterms:modified>
</cp:coreProperties>
</file>