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5" r:id="rId9"/>
    <p:sldId id="263" r:id="rId10"/>
    <p:sldId id="264"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D3A465C-3A02-4E9D-AB35-B128F322EA8F}" type="datetimeFigureOut">
              <a:rPr lang="tr-TR" smtClean="0"/>
              <a:t>26.04.2023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CD6B1-71DE-4EB0-9004-45237252AFB4}" type="slidenum">
              <a:rPr lang="tr-TR" smtClean="0"/>
              <a:t>‹#›</a:t>
            </a:fld>
            <a:endParaRPr lang="tr-TR"/>
          </a:p>
        </p:txBody>
      </p:sp>
    </p:spTree>
    <p:extLst>
      <p:ext uri="{BB962C8B-B14F-4D97-AF65-F5344CB8AC3E}">
        <p14:creationId xmlns:p14="http://schemas.microsoft.com/office/powerpoint/2010/main" val="204725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3A465C-3A02-4E9D-AB35-B128F322EA8F}" type="datetimeFigureOut">
              <a:rPr lang="tr-TR" smtClean="0"/>
              <a:t>26.04.2023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CD6B1-71DE-4EB0-9004-45237252AFB4}" type="slidenum">
              <a:rPr lang="tr-TR" smtClean="0"/>
              <a:t>‹#›</a:t>
            </a:fld>
            <a:endParaRPr lang="tr-TR"/>
          </a:p>
        </p:txBody>
      </p:sp>
    </p:spTree>
    <p:extLst>
      <p:ext uri="{BB962C8B-B14F-4D97-AF65-F5344CB8AC3E}">
        <p14:creationId xmlns:p14="http://schemas.microsoft.com/office/powerpoint/2010/main" val="1310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3A465C-3A02-4E9D-AB35-B128F322EA8F}" type="datetimeFigureOut">
              <a:rPr lang="tr-TR" smtClean="0"/>
              <a:t>26.04.2023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CD6B1-71DE-4EB0-9004-45237252AFB4}" type="slidenum">
              <a:rPr lang="tr-TR" smtClean="0"/>
              <a:t>‹#›</a:t>
            </a:fld>
            <a:endParaRPr lang="tr-TR"/>
          </a:p>
        </p:txBody>
      </p:sp>
    </p:spTree>
    <p:extLst>
      <p:ext uri="{BB962C8B-B14F-4D97-AF65-F5344CB8AC3E}">
        <p14:creationId xmlns:p14="http://schemas.microsoft.com/office/powerpoint/2010/main" val="1155914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3A465C-3A02-4E9D-AB35-B128F322EA8F}" type="datetimeFigureOut">
              <a:rPr lang="tr-TR" smtClean="0"/>
              <a:t>26.04.2023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CD6B1-71DE-4EB0-9004-45237252AFB4}" type="slidenum">
              <a:rPr lang="tr-TR" smtClean="0"/>
              <a:t>‹#›</a:t>
            </a:fld>
            <a:endParaRPr lang="tr-TR"/>
          </a:p>
        </p:txBody>
      </p:sp>
    </p:spTree>
    <p:extLst>
      <p:ext uri="{BB962C8B-B14F-4D97-AF65-F5344CB8AC3E}">
        <p14:creationId xmlns:p14="http://schemas.microsoft.com/office/powerpoint/2010/main" val="366692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D3A465C-3A02-4E9D-AB35-B128F322EA8F}" type="datetimeFigureOut">
              <a:rPr lang="tr-TR" smtClean="0"/>
              <a:t>26.04.2023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CD6B1-71DE-4EB0-9004-45237252AFB4}" type="slidenum">
              <a:rPr lang="tr-TR" smtClean="0"/>
              <a:t>‹#›</a:t>
            </a:fld>
            <a:endParaRPr lang="tr-TR"/>
          </a:p>
        </p:txBody>
      </p:sp>
    </p:spTree>
    <p:extLst>
      <p:ext uri="{BB962C8B-B14F-4D97-AF65-F5344CB8AC3E}">
        <p14:creationId xmlns:p14="http://schemas.microsoft.com/office/powerpoint/2010/main" val="2323512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D3A465C-3A02-4E9D-AB35-B128F322EA8F}" type="datetimeFigureOut">
              <a:rPr lang="tr-TR" smtClean="0"/>
              <a:t>26.04.2023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3CD6B1-71DE-4EB0-9004-45237252AFB4}" type="slidenum">
              <a:rPr lang="tr-TR" smtClean="0"/>
              <a:t>‹#›</a:t>
            </a:fld>
            <a:endParaRPr lang="tr-TR"/>
          </a:p>
        </p:txBody>
      </p:sp>
    </p:spTree>
    <p:extLst>
      <p:ext uri="{BB962C8B-B14F-4D97-AF65-F5344CB8AC3E}">
        <p14:creationId xmlns:p14="http://schemas.microsoft.com/office/powerpoint/2010/main" val="80220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D3A465C-3A02-4E9D-AB35-B128F322EA8F}" type="datetimeFigureOut">
              <a:rPr lang="tr-TR" smtClean="0"/>
              <a:t>26.04.2023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73CD6B1-71DE-4EB0-9004-45237252AFB4}" type="slidenum">
              <a:rPr lang="tr-TR" smtClean="0"/>
              <a:t>‹#›</a:t>
            </a:fld>
            <a:endParaRPr lang="tr-TR"/>
          </a:p>
        </p:txBody>
      </p:sp>
    </p:spTree>
    <p:extLst>
      <p:ext uri="{BB962C8B-B14F-4D97-AF65-F5344CB8AC3E}">
        <p14:creationId xmlns:p14="http://schemas.microsoft.com/office/powerpoint/2010/main" val="261636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D3A465C-3A02-4E9D-AB35-B128F322EA8F}" type="datetimeFigureOut">
              <a:rPr lang="tr-TR" smtClean="0"/>
              <a:t>26.04.2023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73CD6B1-71DE-4EB0-9004-45237252AFB4}" type="slidenum">
              <a:rPr lang="tr-TR" smtClean="0"/>
              <a:t>‹#›</a:t>
            </a:fld>
            <a:endParaRPr lang="tr-TR"/>
          </a:p>
        </p:txBody>
      </p:sp>
    </p:spTree>
    <p:extLst>
      <p:ext uri="{BB962C8B-B14F-4D97-AF65-F5344CB8AC3E}">
        <p14:creationId xmlns:p14="http://schemas.microsoft.com/office/powerpoint/2010/main" val="375542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D3A465C-3A02-4E9D-AB35-B128F322EA8F}" type="datetimeFigureOut">
              <a:rPr lang="tr-TR" smtClean="0"/>
              <a:t>26.04.2023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73CD6B1-71DE-4EB0-9004-45237252AFB4}" type="slidenum">
              <a:rPr lang="tr-TR" smtClean="0"/>
              <a:t>‹#›</a:t>
            </a:fld>
            <a:endParaRPr lang="tr-TR"/>
          </a:p>
        </p:txBody>
      </p:sp>
    </p:spTree>
    <p:extLst>
      <p:ext uri="{BB962C8B-B14F-4D97-AF65-F5344CB8AC3E}">
        <p14:creationId xmlns:p14="http://schemas.microsoft.com/office/powerpoint/2010/main" val="315970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D3A465C-3A02-4E9D-AB35-B128F322EA8F}" type="datetimeFigureOut">
              <a:rPr lang="tr-TR" smtClean="0"/>
              <a:t>26.04.2023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3CD6B1-71DE-4EB0-9004-45237252AFB4}" type="slidenum">
              <a:rPr lang="tr-TR" smtClean="0"/>
              <a:t>‹#›</a:t>
            </a:fld>
            <a:endParaRPr lang="tr-TR"/>
          </a:p>
        </p:txBody>
      </p:sp>
    </p:spTree>
    <p:extLst>
      <p:ext uri="{BB962C8B-B14F-4D97-AF65-F5344CB8AC3E}">
        <p14:creationId xmlns:p14="http://schemas.microsoft.com/office/powerpoint/2010/main" val="3296375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D3A465C-3A02-4E9D-AB35-B128F322EA8F}" type="datetimeFigureOut">
              <a:rPr lang="tr-TR" smtClean="0"/>
              <a:t>26.04.2023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3CD6B1-71DE-4EB0-9004-45237252AFB4}" type="slidenum">
              <a:rPr lang="tr-TR" smtClean="0"/>
              <a:t>‹#›</a:t>
            </a:fld>
            <a:endParaRPr lang="tr-TR"/>
          </a:p>
        </p:txBody>
      </p:sp>
    </p:spTree>
    <p:extLst>
      <p:ext uri="{BB962C8B-B14F-4D97-AF65-F5344CB8AC3E}">
        <p14:creationId xmlns:p14="http://schemas.microsoft.com/office/powerpoint/2010/main" val="256537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A465C-3A02-4E9D-AB35-B128F322EA8F}" type="datetimeFigureOut">
              <a:rPr lang="tr-TR" smtClean="0"/>
              <a:t>26.04.2023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CD6B1-71DE-4EB0-9004-45237252AFB4}" type="slidenum">
              <a:rPr lang="tr-TR" smtClean="0"/>
              <a:t>‹#›</a:t>
            </a:fld>
            <a:endParaRPr lang="tr-TR"/>
          </a:p>
        </p:txBody>
      </p:sp>
    </p:spTree>
    <p:extLst>
      <p:ext uri="{BB962C8B-B14F-4D97-AF65-F5344CB8AC3E}">
        <p14:creationId xmlns:p14="http://schemas.microsoft.com/office/powerpoint/2010/main" val="1008001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Metin kutusu 3"/>
          <p:cNvSpPr txBox="1"/>
          <p:nvPr/>
        </p:nvSpPr>
        <p:spPr>
          <a:xfrm>
            <a:off x="1819175" y="654518"/>
            <a:ext cx="7498080" cy="707886"/>
          </a:xfrm>
          <a:prstGeom prst="rect">
            <a:avLst/>
          </a:prstGeom>
          <a:noFill/>
        </p:spPr>
        <p:txBody>
          <a:bodyPr wrap="square" rtlCol="0">
            <a:spAutoFit/>
          </a:bodyPr>
          <a:lstStyle/>
          <a:p>
            <a:r>
              <a:rPr lang="tr-TR" sz="4000" dirty="0" smtClean="0">
                <a:ln w="0"/>
                <a:effectLst>
                  <a:outerShdw blurRad="38100" dist="19050" dir="2700000" algn="tl" rotWithShape="0">
                    <a:schemeClr val="dk1">
                      <a:alpha val="40000"/>
                    </a:schemeClr>
                  </a:outerShdw>
                </a:effectLst>
              </a:rPr>
              <a:t>MENTÖRLÜK VE HIZLANDIRMA</a:t>
            </a:r>
            <a:endParaRPr lang="tr-TR" sz="4000" dirty="0">
              <a:ln w="0"/>
              <a:effectLst>
                <a:outerShdw blurRad="38100" dist="19050" dir="2700000" algn="tl" rotWithShape="0">
                  <a:schemeClr val="dk1">
                    <a:alpha val="40000"/>
                  </a:schemeClr>
                </a:outerShdw>
              </a:effectLst>
            </a:endParaRPr>
          </a:p>
        </p:txBody>
      </p:sp>
      <p:sp>
        <p:nvSpPr>
          <p:cNvPr id="5" name="Metin kutusu 4"/>
          <p:cNvSpPr txBox="1"/>
          <p:nvPr/>
        </p:nvSpPr>
        <p:spPr>
          <a:xfrm>
            <a:off x="813335" y="1443789"/>
            <a:ext cx="9038122" cy="1754326"/>
          </a:xfrm>
          <a:prstGeom prst="rect">
            <a:avLst/>
          </a:prstGeom>
          <a:noFill/>
        </p:spPr>
        <p:txBody>
          <a:bodyPr wrap="square" rtlCol="0">
            <a:spAutoFit/>
          </a:bodyPr>
          <a:lstStyle/>
          <a:p>
            <a:endParaRPr lang="tr-TR" dirty="0" smtClean="0"/>
          </a:p>
          <a:p>
            <a:r>
              <a:rPr lang="tr-TR" dirty="0" err="1" smtClean="0"/>
              <a:t>Mentörlük</a:t>
            </a:r>
            <a:r>
              <a:rPr lang="tr-TR" dirty="0" smtClean="0"/>
              <a:t>, deneyimli ve bilgili bir kişinin daha az deneyimli ve daha az bilgili olan bir kişinin amaçlarını gerçekleştirebilmesi için birebir ilişki içinde ona yardım etmesi olarak tanımlanabilir (</a:t>
            </a:r>
            <a:r>
              <a:rPr lang="tr-TR" dirty="0" err="1" smtClean="0"/>
              <a:t>Goff</a:t>
            </a:r>
            <a:r>
              <a:rPr lang="tr-TR" dirty="0" smtClean="0"/>
              <a:t> &amp; </a:t>
            </a:r>
            <a:r>
              <a:rPr lang="tr-TR" dirty="0" err="1" smtClean="0"/>
              <a:t>Torrance</a:t>
            </a:r>
            <a:r>
              <a:rPr lang="tr-TR" dirty="0" smtClean="0"/>
              <a:t>, 1999). </a:t>
            </a:r>
          </a:p>
          <a:p>
            <a:pPr marL="285750" indent="-285750">
              <a:buFont typeface="Arial" panose="020B0604020202020204" pitchFamily="34" charset="0"/>
              <a:buChar char="•"/>
            </a:pPr>
            <a:r>
              <a:rPr lang="tr-TR" dirty="0" smtClean="0"/>
              <a:t>Bir </a:t>
            </a:r>
            <a:r>
              <a:rPr lang="tr-TR" dirty="0"/>
              <a:t>bilim insanının ona hayranlık duyan </a:t>
            </a:r>
            <a:r>
              <a:rPr lang="tr-TR" dirty="0" smtClean="0"/>
              <a:t>özel </a:t>
            </a:r>
            <a:r>
              <a:rPr lang="tr-TR" dirty="0"/>
              <a:t>yetenekli bir öğrenciye rehberlik, danışmanlık, koçluk ve arkadaşlık etmesi </a:t>
            </a:r>
            <a:r>
              <a:rPr lang="tr-TR" dirty="0" err="1"/>
              <a:t>mentörlüğe</a:t>
            </a:r>
            <a:r>
              <a:rPr lang="tr-TR" dirty="0"/>
              <a:t> iyi bir örnek olarak düşünülebilir</a:t>
            </a:r>
            <a:r>
              <a:rPr lang="tr-TR" dirty="0" smtClean="0"/>
              <a:t>.</a:t>
            </a:r>
          </a:p>
        </p:txBody>
      </p:sp>
      <p:sp>
        <p:nvSpPr>
          <p:cNvPr id="7" name="Metin kutusu 6"/>
          <p:cNvSpPr txBox="1"/>
          <p:nvPr/>
        </p:nvSpPr>
        <p:spPr>
          <a:xfrm>
            <a:off x="813335" y="3198115"/>
            <a:ext cx="9375006" cy="1477328"/>
          </a:xfrm>
          <a:prstGeom prst="rect">
            <a:avLst/>
          </a:prstGeom>
          <a:noFill/>
        </p:spPr>
        <p:txBody>
          <a:bodyPr wrap="square" rtlCol="0">
            <a:spAutoFit/>
          </a:bodyPr>
          <a:lstStyle/>
          <a:p>
            <a:r>
              <a:rPr lang="tr-TR" dirty="0" err="1"/>
              <a:t>Mentörlük</a:t>
            </a:r>
            <a:r>
              <a:rPr lang="tr-TR" dirty="0"/>
              <a:t> rol modelliğini ve akıl hocalığın da kapsayan daha geniş bir kavramdır</a:t>
            </a:r>
            <a:r>
              <a:rPr lang="tr-TR" dirty="0" smtClean="0"/>
              <a:t>.</a:t>
            </a:r>
          </a:p>
          <a:p>
            <a:r>
              <a:rPr lang="tr-TR" dirty="0" err="1" smtClean="0"/>
              <a:t>Mentörler</a:t>
            </a:r>
            <a:r>
              <a:rPr lang="tr-TR" dirty="0"/>
              <a:t>, bir konunun öğretimi konusunda </a:t>
            </a:r>
            <a:r>
              <a:rPr lang="tr-TR" dirty="0" smtClean="0"/>
              <a:t>özel yetenekli öğrencilere </a:t>
            </a:r>
            <a:r>
              <a:rPr lang="tr-TR" dirty="0"/>
              <a:t>yardım etmelerinin </a:t>
            </a:r>
            <a:r>
              <a:rPr lang="tr-TR" dirty="0" smtClean="0"/>
              <a:t>yanı sıra, </a:t>
            </a:r>
            <a:r>
              <a:rPr lang="tr-TR" dirty="0"/>
              <a:t>onlara danışmalık ederler, öğrenmeyi ve motivasyonu artırıcı yeni ve ilgi çekici olanaklar yaratırlar, kariyer planlamaları yaparlar ve onlarla paylaşan arkadaş olurlar</a:t>
            </a:r>
            <a:r>
              <a:rPr lang="tr-TR" dirty="0" smtClean="0"/>
              <a:t>.</a:t>
            </a:r>
          </a:p>
          <a:p>
            <a:endParaRPr lang="tr-TR"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085" y="4177781"/>
            <a:ext cx="3565408" cy="2447107"/>
          </a:xfrm>
          <a:prstGeom prst="rect">
            <a:avLst/>
          </a:prstGeom>
        </p:spPr>
      </p:pic>
    </p:spTree>
    <p:extLst>
      <p:ext uri="{BB962C8B-B14F-4D97-AF65-F5344CB8AC3E}">
        <p14:creationId xmlns:p14="http://schemas.microsoft.com/office/powerpoint/2010/main" val="375558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Dikdörtgen 1"/>
          <p:cNvSpPr/>
          <p:nvPr/>
        </p:nvSpPr>
        <p:spPr>
          <a:xfrm>
            <a:off x="220167" y="597047"/>
            <a:ext cx="11232682" cy="5139869"/>
          </a:xfrm>
          <a:prstGeom prst="rect">
            <a:avLst/>
          </a:prstGeom>
        </p:spPr>
        <p:txBody>
          <a:bodyPr wrap="square">
            <a:spAutoFit/>
          </a:bodyPr>
          <a:lstStyle/>
          <a:p>
            <a:pPr algn="ctr"/>
            <a:r>
              <a:rPr lang="tr-TR" sz="4000" b="1" i="0" dirty="0" smtClean="0">
                <a:solidFill>
                  <a:srgbClr val="555555"/>
                </a:solidFill>
                <a:effectLst/>
              </a:rPr>
              <a:t>MENTÖRLERİN SEÇİMİ</a:t>
            </a:r>
            <a:r>
              <a:rPr lang="tr-TR" sz="4000" b="0" i="0" dirty="0" smtClean="0">
                <a:solidFill>
                  <a:srgbClr val="555555"/>
                </a:solidFill>
                <a:effectLst/>
              </a:rPr>
              <a:t> </a:t>
            </a:r>
          </a:p>
          <a:p>
            <a:pPr algn="ctr"/>
            <a:endParaRPr lang="tr-TR" b="0" i="0" dirty="0" smtClean="0">
              <a:solidFill>
                <a:srgbClr val="555555"/>
              </a:solidFill>
              <a:effectLst/>
              <a:latin typeface="Droid Sans"/>
            </a:endParaRPr>
          </a:p>
          <a:p>
            <a:r>
              <a:rPr lang="tr-TR" b="0" i="0" dirty="0" err="1" smtClean="0">
                <a:solidFill>
                  <a:srgbClr val="555555"/>
                </a:solidFill>
                <a:effectLst/>
                <a:latin typeface="Droid Sans"/>
              </a:rPr>
              <a:t>Mentörlük</a:t>
            </a:r>
            <a:r>
              <a:rPr lang="tr-TR" b="0" i="0" dirty="0" smtClean="0">
                <a:solidFill>
                  <a:srgbClr val="555555"/>
                </a:solidFill>
                <a:effectLst/>
                <a:latin typeface="Droid Sans"/>
              </a:rPr>
              <a:t> programlarının başarısı önemli derecede </a:t>
            </a:r>
            <a:r>
              <a:rPr lang="tr-TR" b="0" i="0" dirty="0" err="1" smtClean="0">
                <a:solidFill>
                  <a:srgbClr val="555555"/>
                </a:solidFill>
                <a:effectLst/>
                <a:latin typeface="Droid Sans"/>
              </a:rPr>
              <a:t>mentörlere</a:t>
            </a:r>
            <a:r>
              <a:rPr lang="tr-TR" b="0" i="0" dirty="0" smtClean="0">
                <a:solidFill>
                  <a:srgbClr val="555555"/>
                </a:solidFill>
                <a:effectLst/>
                <a:latin typeface="Droid Sans"/>
              </a:rPr>
              <a:t> bağlıdır. </a:t>
            </a:r>
            <a:r>
              <a:rPr lang="tr-TR" b="0" i="0" dirty="0" err="1" smtClean="0">
                <a:solidFill>
                  <a:srgbClr val="555555"/>
                </a:solidFill>
                <a:effectLst/>
                <a:latin typeface="Droid Sans"/>
              </a:rPr>
              <a:t>Mentörlük</a:t>
            </a:r>
            <a:r>
              <a:rPr lang="tr-TR" b="0" i="0" dirty="0" smtClean="0">
                <a:solidFill>
                  <a:srgbClr val="555555"/>
                </a:solidFill>
                <a:effectLst/>
                <a:latin typeface="Droid Sans"/>
              </a:rPr>
              <a:t> yapan kişinin alanında uzman </a:t>
            </a:r>
            <a:r>
              <a:rPr lang="tr-TR" b="0" i="0" dirty="0" smtClean="0">
                <a:solidFill>
                  <a:srgbClr val="555555"/>
                </a:solidFill>
                <a:effectLst/>
                <a:latin typeface="Droid Sans"/>
              </a:rPr>
              <a:t>ve </a:t>
            </a:r>
            <a:r>
              <a:rPr lang="tr-TR" b="0" i="0" dirty="0" smtClean="0">
                <a:solidFill>
                  <a:srgbClr val="555555"/>
                </a:solidFill>
                <a:effectLst/>
                <a:latin typeface="Droid Sans"/>
              </a:rPr>
              <a:t>yetenekli olması gereklidir ancak yeterli değildir. Bunların </a:t>
            </a:r>
            <a:r>
              <a:rPr lang="tr-TR" b="0" i="0" dirty="0" err="1" smtClean="0">
                <a:solidFill>
                  <a:srgbClr val="555555"/>
                </a:solidFill>
                <a:effectLst/>
                <a:latin typeface="Droid Sans"/>
              </a:rPr>
              <a:t>yanısıra</a:t>
            </a:r>
            <a:r>
              <a:rPr lang="tr-TR" b="0" i="0" dirty="0" smtClean="0">
                <a:solidFill>
                  <a:srgbClr val="555555"/>
                </a:solidFill>
                <a:effectLst/>
                <a:latin typeface="Droid Sans"/>
              </a:rPr>
              <a:t> </a:t>
            </a:r>
            <a:r>
              <a:rPr lang="tr-TR" b="0" i="0" dirty="0" err="1" smtClean="0">
                <a:solidFill>
                  <a:srgbClr val="555555"/>
                </a:solidFill>
                <a:effectLst/>
                <a:latin typeface="Droid Sans"/>
              </a:rPr>
              <a:t>mentörün</a:t>
            </a:r>
            <a:r>
              <a:rPr lang="tr-TR" b="0" i="0" dirty="0" smtClean="0">
                <a:solidFill>
                  <a:srgbClr val="555555"/>
                </a:solidFill>
                <a:effectLst/>
                <a:latin typeface="Droid Sans"/>
              </a:rPr>
              <a:t> aşağıdaki özelliklere de sahip olması önemlidir.</a:t>
            </a:r>
          </a:p>
          <a:p>
            <a:r>
              <a:rPr lang="tr-TR" b="0" i="0" dirty="0" smtClean="0">
                <a:solidFill>
                  <a:srgbClr val="555555"/>
                </a:solidFill>
                <a:effectLst/>
                <a:latin typeface="Droid Sans"/>
              </a:rPr>
              <a:t>• “Üstün zekâ” ve “özel yetenek ” gerçeğini kabullenmiş olmalıdır.</a:t>
            </a:r>
          </a:p>
          <a:p>
            <a:r>
              <a:rPr lang="tr-TR" b="0" i="0" dirty="0" smtClean="0">
                <a:solidFill>
                  <a:srgbClr val="555555"/>
                </a:solidFill>
                <a:effectLst/>
                <a:latin typeface="Droid Sans"/>
              </a:rPr>
              <a:t>• Özel yetenekli öğrencilerin özel gereksinimleri olduğuna inanmalıdır.</a:t>
            </a:r>
          </a:p>
          <a:p>
            <a:r>
              <a:rPr lang="tr-TR" b="0" i="0" dirty="0" smtClean="0">
                <a:solidFill>
                  <a:srgbClr val="555555"/>
                </a:solidFill>
                <a:effectLst/>
                <a:latin typeface="Droid Sans"/>
              </a:rPr>
              <a:t>• Uzmanlığını genç biriyle paylaşmaya arzulu olmalıdır.</a:t>
            </a:r>
          </a:p>
          <a:p>
            <a:r>
              <a:rPr lang="tr-TR" b="0" i="0" dirty="0" smtClean="0">
                <a:solidFill>
                  <a:srgbClr val="555555"/>
                </a:solidFill>
                <a:effectLst/>
                <a:latin typeface="Droid Sans"/>
              </a:rPr>
              <a:t>• Öğrencinin duygu dünyasına karşı duyarlı olmalıdır.</a:t>
            </a:r>
          </a:p>
          <a:p>
            <a:r>
              <a:rPr lang="tr-TR" b="0" i="0" dirty="0" smtClean="0">
                <a:solidFill>
                  <a:srgbClr val="555555"/>
                </a:solidFill>
                <a:effectLst/>
                <a:latin typeface="Droid Sans"/>
              </a:rPr>
              <a:t>• İyi iletişim becerilerine sahip olmalıdır.</a:t>
            </a:r>
          </a:p>
          <a:p>
            <a:r>
              <a:rPr lang="tr-TR" b="0" i="0" dirty="0" smtClean="0">
                <a:solidFill>
                  <a:srgbClr val="555555"/>
                </a:solidFill>
                <a:effectLst/>
                <a:latin typeface="Droid Sans"/>
              </a:rPr>
              <a:t>• </a:t>
            </a:r>
            <a:r>
              <a:rPr lang="tr-TR" b="0" i="0" dirty="0" err="1" smtClean="0">
                <a:solidFill>
                  <a:srgbClr val="555555"/>
                </a:solidFill>
                <a:effectLst/>
                <a:latin typeface="Droid Sans"/>
              </a:rPr>
              <a:t>Mentörlük</a:t>
            </a:r>
            <a:r>
              <a:rPr lang="tr-TR" b="0" i="0" dirty="0" smtClean="0">
                <a:solidFill>
                  <a:srgbClr val="555555"/>
                </a:solidFill>
                <a:effectLst/>
                <a:latin typeface="Droid Sans"/>
              </a:rPr>
              <a:t> ettiği öğrenciye yeteri kadar zaman ayırmaya uygun olmalıdır.</a:t>
            </a:r>
          </a:p>
          <a:p>
            <a:r>
              <a:rPr lang="tr-TR" b="0" i="0" dirty="0" err="1" smtClean="0">
                <a:solidFill>
                  <a:srgbClr val="555555"/>
                </a:solidFill>
                <a:effectLst/>
                <a:latin typeface="Droid Sans"/>
              </a:rPr>
              <a:t>Mentörlük</a:t>
            </a:r>
            <a:r>
              <a:rPr lang="tr-TR" b="0" i="0" dirty="0" smtClean="0">
                <a:solidFill>
                  <a:srgbClr val="555555"/>
                </a:solidFill>
                <a:effectLst/>
                <a:latin typeface="Droid Sans"/>
              </a:rPr>
              <a:t> uygulamalarının başarılı olabilmesi için </a:t>
            </a:r>
            <a:r>
              <a:rPr lang="tr-TR" b="0" i="0" dirty="0" err="1" smtClean="0">
                <a:solidFill>
                  <a:srgbClr val="555555"/>
                </a:solidFill>
                <a:effectLst/>
                <a:latin typeface="Droid Sans"/>
              </a:rPr>
              <a:t>mentörlerin</a:t>
            </a:r>
            <a:r>
              <a:rPr lang="tr-TR" b="0" i="0" dirty="0" smtClean="0">
                <a:solidFill>
                  <a:srgbClr val="555555"/>
                </a:solidFill>
                <a:effectLst/>
                <a:latin typeface="Droid Sans"/>
              </a:rPr>
              <a:t> alanlarında uzman olmaları önemli bir koşuldur. Örneğin edebiyattan anlamayan bir matematikçinin, üstün zekâlı öğrencilere edebiyat alanında verebileceği pek fazla bir şey yoktur. </a:t>
            </a:r>
            <a:r>
              <a:rPr lang="tr-TR" b="0" i="0" dirty="0" err="1" smtClean="0">
                <a:solidFill>
                  <a:srgbClr val="555555"/>
                </a:solidFill>
                <a:effectLst/>
                <a:latin typeface="Droid Sans"/>
              </a:rPr>
              <a:t>Mentörler</a:t>
            </a:r>
            <a:r>
              <a:rPr lang="tr-TR" b="0" i="0" dirty="0" smtClean="0">
                <a:solidFill>
                  <a:srgbClr val="555555"/>
                </a:solidFill>
                <a:effectLst/>
                <a:latin typeface="Droid Sans"/>
              </a:rPr>
              <a:t>, öğrencilerin gereksinimlerine göre her mesleki alandan seçilebilir. Üniversiteler (öğretim üyeleri), ilköğretim ve ortaöğretim okulları (öğretmenler), sivil toplum örgütleri (örgüt liderleri), araştırma kurumları (bilim insanları), medya kuruluşları (gazeteciler), spor kuruluşları (futbolcular) ve bazı dernekler </a:t>
            </a:r>
            <a:r>
              <a:rPr lang="tr-TR" b="0" i="0" dirty="0" err="1" smtClean="0">
                <a:solidFill>
                  <a:srgbClr val="555555"/>
                </a:solidFill>
                <a:effectLst/>
                <a:latin typeface="Droid Sans"/>
              </a:rPr>
              <a:t>mentörlerin</a:t>
            </a:r>
            <a:r>
              <a:rPr lang="tr-TR" b="0" i="0" dirty="0" smtClean="0">
                <a:solidFill>
                  <a:srgbClr val="555555"/>
                </a:solidFill>
                <a:effectLst/>
                <a:latin typeface="Droid Sans"/>
              </a:rPr>
              <a:t> bulunabileceği yerlerdir.</a:t>
            </a:r>
            <a:endParaRPr lang="tr-TR" b="0" i="0" dirty="0">
              <a:solidFill>
                <a:srgbClr val="555555"/>
              </a:solidFill>
              <a:effectLst/>
              <a:latin typeface="Droid Sans"/>
            </a:endParaRPr>
          </a:p>
        </p:txBody>
      </p:sp>
    </p:spTree>
    <p:extLst>
      <p:ext uri="{BB962C8B-B14F-4D97-AF65-F5344CB8AC3E}">
        <p14:creationId xmlns:p14="http://schemas.microsoft.com/office/powerpoint/2010/main" val="185846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Dikdörtgen 1"/>
          <p:cNvSpPr/>
          <p:nvPr/>
        </p:nvSpPr>
        <p:spPr>
          <a:xfrm>
            <a:off x="885524" y="431056"/>
            <a:ext cx="9519386" cy="2031325"/>
          </a:xfrm>
          <a:prstGeom prst="rect">
            <a:avLst/>
          </a:prstGeom>
        </p:spPr>
        <p:txBody>
          <a:bodyPr wrap="square">
            <a:spAutoFit/>
          </a:bodyPr>
          <a:lstStyle/>
          <a:p>
            <a:r>
              <a:rPr lang="tr-TR" b="0" i="0" dirty="0" smtClean="0">
                <a:solidFill>
                  <a:srgbClr val="555555"/>
                </a:solidFill>
                <a:effectLst/>
                <a:latin typeface="Droid Sans"/>
              </a:rPr>
              <a:t>	</a:t>
            </a:r>
            <a:r>
              <a:rPr lang="tr-TR" b="0" i="0" dirty="0" err="1" smtClean="0">
                <a:solidFill>
                  <a:srgbClr val="555555"/>
                </a:solidFill>
                <a:effectLst/>
                <a:latin typeface="Droid Sans"/>
              </a:rPr>
              <a:t>Mentörlük</a:t>
            </a:r>
            <a:r>
              <a:rPr lang="tr-TR" b="0" i="0" dirty="0" smtClean="0">
                <a:solidFill>
                  <a:srgbClr val="555555"/>
                </a:solidFill>
                <a:effectLst/>
                <a:latin typeface="Droid Sans"/>
              </a:rPr>
              <a:t> uygulamaları çok eskilere dayanmaktadır. Yıllardır bilim insanları araştırma asistanlarına, </a:t>
            </a:r>
            <a:r>
              <a:rPr lang="tr-TR" b="0" i="0" dirty="0" err="1" smtClean="0">
                <a:solidFill>
                  <a:srgbClr val="555555"/>
                </a:solidFill>
                <a:effectLst/>
                <a:latin typeface="Droid Sans"/>
              </a:rPr>
              <a:t>anadolu</a:t>
            </a:r>
            <a:r>
              <a:rPr lang="tr-TR" b="0" i="0" dirty="0" smtClean="0">
                <a:solidFill>
                  <a:srgbClr val="555555"/>
                </a:solidFill>
                <a:effectLst/>
                <a:latin typeface="Droid Sans"/>
              </a:rPr>
              <a:t> coğrafyasında ahiler çıraklarına hatta dervişler müritlerine </a:t>
            </a:r>
            <a:r>
              <a:rPr lang="tr-TR" b="0" i="0" dirty="0" err="1" smtClean="0">
                <a:solidFill>
                  <a:srgbClr val="555555"/>
                </a:solidFill>
                <a:effectLst/>
                <a:latin typeface="Droid Sans"/>
              </a:rPr>
              <a:t>mentörlük</a:t>
            </a:r>
            <a:r>
              <a:rPr lang="tr-TR" b="0" i="0" dirty="0" smtClean="0">
                <a:solidFill>
                  <a:srgbClr val="555555"/>
                </a:solidFill>
                <a:effectLst/>
                <a:latin typeface="Droid Sans"/>
              </a:rPr>
              <a:t> etmişlerdir. Üstün zekâlı öğrenciler için </a:t>
            </a:r>
            <a:r>
              <a:rPr lang="tr-TR" b="0" i="0" dirty="0" err="1" smtClean="0">
                <a:solidFill>
                  <a:srgbClr val="555555"/>
                </a:solidFill>
                <a:effectLst/>
                <a:latin typeface="Droid Sans"/>
              </a:rPr>
              <a:t>mentörlük</a:t>
            </a:r>
            <a:r>
              <a:rPr lang="tr-TR" b="0" i="0" dirty="0" smtClean="0">
                <a:solidFill>
                  <a:srgbClr val="555555"/>
                </a:solidFill>
                <a:effectLst/>
                <a:latin typeface="Droid Sans"/>
              </a:rPr>
              <a:t>, akademik öğretimin </a:t>
            </a:r>
            <a:r>
              <a:rPr lang="tr-TR" b="0" i="0" dirty="0" err="1" smtClean="0">
                <a:solidFill>
                  <a:srgbClr val="555555"/>
                </a:solidFill>
                <a:effectLst/>
                <a:latin typeface="Droid Sans"/>
              </a:rPr>
              <a:t>yanısıra</a:t>
            </a:r>
            <a:r>
              <a:rPr lang="tr-TR" b="0" i="0" dirty="0" smtClean="0">
                <a:solidFill>
                  <a:srgbClr val="555555"/>
                </a:solidFill>
                <a:effectLst/>
                <a:latin typeface="Droid Sans"/>
              </a:rPr>
              <a:t> yaşamın diğer eğlencelerini de kapsadığı sürece çok faydalı bir gelişim aracı olabilir. Yapılan bazı araştırmalarda üstün zekâlı öğrencilerin; </a:t>
            </a:r>
            <a:r>
              <a:rPr lang="tr-TR" b="0" i="0" dirty="0" err="1" smtClean="0">
                <a:solidFill>
                  <a:srgbClr val="555555"/>
                </a:solidFill>
                <a:effectLst/>
                <a:latin typeface="Droid Sans"/>
              </a:rPr>
              <a:t>mentörlerin</a:t>
            </a:r>
            <a:r>
              <a:rPr lang="tr-TR" b="0" i="0" dirty="0" smtClean="0">
                <a:solidFill>
                  <a:srgbClr val="555555"/>
                </a:solidFill>
                <a:effectLst/>
                <a:latin typeface="Droid Sans"/>
              </a:rPr>
              <a:t> onlara sağlamış oldukları akademik kazanımlardan ziyade yapmış oldukları rol modelliğine, vermiş oldukları duygusal desteğe ve cesaretlendirmelere daha çok değer verdiklerini ifade etmeleri çok manidardır.</a:t>
            </a:r>
            <a:endParaRPr lang="tr-TR" dirty="0"/>
          </a:p>
        </p:txBody>
      </p:sp>
      <p:pic>
        <p:nvPicPr>
          <p:cNvPr id="4" name="Resim 3"/>
          <p:cNvPicPr>
            <a:picLocks noChangeAspect="1"/>
          </p:cNvPicPr>
          <p:nvPr/>
        </p:nvPicPr>
        <p:blipFill>
          <a:blip r:embed="rId2"/>
          <a:stretch>
            <a:fillRect/>
          </a:stretch>
        </p:blipFill>
        <p:spPr>
          <a:xfrm>
            <a:off x="2361949" y="2462381"/>
            <a:ext cx="7468242" cy="4178455"/>
          </a:xfrm>
          <a:prstGeom prst="rect">
            <a:avLst/>
          </a:prstGeom>
        </p:spPr>
      </p:pic>
    </p:spTree>
    <p:extLst>
      <p:ext uri="{BB962C8B-B14F-4D97-AF65-F5344CB8AC3E}">
        <p14:creationId xmlns:p14="http://schemas.microsoft.com/office/powerpoint/2010/main" val="1995902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Metin kutusu 3"/>
          <p:cNvSpPr txBox="1"/>
          <p:nvPr/>
        </p:nvSpPr>
        <p:spPr>
          <a:xfrm>
            <a:off x="4976261" y="382587"/>
            <a:ext cx="6320590" cy="3416320"/>
          </a:xfrm>
          <a:prstGeom prst="rect">
            <a:avLst/>
          </a:prstGeom>
          <a:noFill/>
        </p:spPr>
        <p:txBody>
          <a:bodyPr wrap="square" rtlCol="0">
            <a:spAutoFit/>
          </a:bodyPr>
          <a:lstStyle/>
          <a:p>
            <a:r>
              <a:rPr lang="tr-TR" dirty="0" err="1"/>
              <a:t>Odysseus’un</a:t>
            </a:r>
            <a:r>
              <a:rPr lang="tr-TR" dirty="0"/>
              <a:t> Truva’ya karşı Grek ordusuna katılmak üzere evini </a:t>
            </a:r>
            <a:r>
              <a:rPr lang="tr-TR" dirty="0" err="1"/>
              <a:t>terketmeden</a:t>
            </a:r>
            <a:r>
              <a:rPr lang="tr-TR" dirty="0"/>
              <a:t> önce oğlu </a:t>
            </a:r>
            <a:r>
              <a:rPr lang="tr-TR" dirty="0" err="1"/>
              <a:t>Telemakus’un</a:t>
            </a:r>
            <a:r>
              <a:rPr lang="tr-TR" dirty="0"/>
              <a:t> eğitimini arkadaşı olan </a:t>
            </a:r>
            <a:r>
              <a:rPr lang="tr-TR" dirty="0" err="1"/>
              <a:t>Mentor’a</a:t>
            </a:r>
            <a:r>
              <a:rPr lang="tr-TR" dirty="0"/>
              <a:t> emanet </a:t>
            </a:r>
            <a:r>
              <a:rPr lang="tr-TR" dirty="0" smtClean="0"/>
              <a:t>ettiği </a:t>
            </a:r>
            <a:r>
              <a:rPr lang="tr-TR" dirty="0"/>
              <a:t>söylenmektedir. </a:t>
            </a:r>
            <a:endParaRPr lang="tr-TR" dirty="0" smtClean="0"/>
          </a:p>
          <a:p>
            <a:endParaRPr lang="tr-TR" dirty="0"/>
          </a:p>
          <a:p>
            <a:r>
              <a:rPr lang="tr-TR" dirty="0" err="1" smtClean="0"/>
              <a:t>Mentor</a:t>
            </a:r>
            <a:r>
              <a:rPr lang="tr-TR" dirty="0" smtClean="0"/>
              <a:t> </a:t>
            </a:r>
            <a:r>
              <a:rPr lang="tr-TR" dirty="0"/>
              <a:t>ile </a:t>
            </a:r>
            <a:r>
              <a:rPr lang="tr-TR" dirty="0" err="1"/>
              <a:t>Telemakus</a:t>
            </a:r>
            <a:r>
              <a:rPr lang="tr-TR" dirty="0"/>
              <a:t> arasındaki ilişkinin, öğretmen-öğrenci ilişkisinin daha da ötesinde bir doğası vardı. </a:t>
            </a:r>
            <a:r>
              <a:rPr lang="tr-TR" dirty="0" err="1"/>
              <a:t>Mentor</a:t>
            </a:r>
            <a:r>
              <a:rPr lang="tr-TR" dirty="0"/>
              <a:t>, </a:t>
            </a:r>
            <a:r>
              <a:rPr lang="tr-TR" dirty="0" err="1"/>
              <a:t>Telemakus</a:t>
            </a:r>
            <a:r>
              <a:rPr lang="tr-TR" dirty="0"/>
              <a:t> için bir öğretmen, baba gibi bir arkadaş, bilge bir danışman ve bir koruyucuydu. Hatta mitolojiye göre erdem tanrısı olan </a:t>
            </a:r>
            <a:r>
              <a:rPr lang="tr-TR" dirty="0" err="1"/>
              <a:t>Pallas</a:t>
            </a:r>
            <a:r>
              <a:rPr lang="tr-TR" dirty="0"/>
              <a:t> Athena’nın bazen </a:t>
            </a:r>
            <a:r>
              <a:rPr lang="tr-TR" dirty="0" err="1"/>
              <a:t>Mentor</a:t>
            </a:r>
            <a:r>
              <a:rPr lang="tr-TR" dirty="0"/>
              <a:t> kılığına girdiği ve </a:t>
            </a:r>
            <a:r>
              <a:rPr lang="tr-TR" dirty="0" err="1"/>
              <a:t>Telemakus’un</a:t>
            </a:r>
            <a:r>
              <a:rPr lang="tr-TR" dirty="0"/>
              <a:t> eğitiminde rol aldığı söylenmektedir. (</a:t>
            </a:r>
            <a:r>
              <a:rPr lang="tr-TR" dirty="0" err="1"/>
              <a:t>Grassinger</a:t>
            </a:r>
            <a:r>
              <a:rPr lang="tr-TR" dirty="0"/>
              <a:t>, </a:t>
            </a:r>
            <a:r>
              <a:rPr lang="tr-TR" dirty="0" err="1"/>
              <a:t>Marion</a:t>
            </a:r>
            <a:r>
              <a:rPr lang="tr-TR" dirty="0"/>
              <a:t> &amp; </a:t>
            </a:r>
            <a:r>
              <a:rPr lang="tr-TR" dirty="0" err="1"/>
              <a:t>Ziegler</a:t>
            </a:r>
            <a:r>
              <a:rPr lang="tr-TR" dirty="0"/>
              <a:t>, 2010). </a:t>
            </a:r>
            <a:endParaRPr lang="tr-TR" dirty="0" smtClean="0"/>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260" y="3879201"/>
            <a:ext cx="2032640" cy="2441610"/>
          </a:xfrm>
          <a:prstGeom prst="rect">
            <a:avLst/>
          </a:prstGeom>
        </p:spPr>
      </p:pic>
      <p:pic>
        <p:nvPicPr>
          <p:cNvPr id="6" name="Resim 5"/>
          <p:cNvPicPr>
            <a:picLocks noChangeAspect="1"/>
          </p:cNvPicPr>
          <p:nvPr/>
        </p:nvPicPr>
        <p:blipFill>
          <a:blip r:embed="rId3"/>
          <a:stretch>
            <a:fillRect/>
          </a:stretch>
        </p:blipFill>
        <p:spPr>
          <a:xfrm>
            <a:off x="782388" y="815724"/>
            <a:ext cx="4010920" cy="2322112"/>
          </a:xfrm>
          <a:prstGeom prst="rect">
            <a:avLst/>
          </a:prstGeom>
        </p:spPr>
      </p:pic>
      <p:sp>
        <p:nvSpPr>
          <p:cNvPr id="7" name="Metin kutusu 6"/>
          <p:cNvSpPr txBox="1"/>
          <p:nvPr/>
        </p:nvSpPr>
        <p:spPr>
          <a:xfrm>
            <a:off x="2800952" y="3705726"/>
            <a:ext cx="9192126" cy="4247317"/>
          </a:xfrm>
          <a:prstGeom prst="rect">
            <a:avLst/>
          </a:prstGeom>
          <a:noFill/>
        </p:spPr>
        <p:txBody>
          <a:bodyPr wrap="square" rtlCol="0">
            <a:spAutoFit/>
          </a:bodyPr>
          <a:lstStyle/>
          <a:p>
            <a:r>
              <a:rPr lang="tr-TR" dirty="0" smtClean="0"/>
              <a:t>Bugün kullanılmakta olan </a:t>
            </a:r>
            <a:r>
              <a:rPr lang="tr-TR" dirty="0" err="1" smtClean="0"/>
              <a:t>mentörlük</a:t>
            </a:r>
            <a:r>
              <a:rPr lang="tr-TR" dirty="0" smtClean="0"/>
              <a:t> kavramı da </a:t>
            </a:r>
            <a:r>
              <a:rPr lang="tr-TR" dirty="0" err="1" smtClean="0"/>
              <a:t>Mentor’un</a:t>
            </a:r>
            <a:r>
              <a:rPr lang="tr-TR" dirty="0" smtClean="0"/>
              <a:t> adından gelmektedir. Öte yandan Sokrat’ın </a:t>
            </a:r>
            <a:r>
              <a:rPr lang="tr-TR" dirty="0" err="1" smtClean="0"/>
              <a:t>Plato’ya</a:t>
            </a:r>
            <a:r>
              <a:rPr lang="tr-TR" dirty="0" smtClean="0"/>
              <a:t>, </a:t>
            </a:r>
            <a:r>
              <a:rPr lang="tr-TR" dirty="0" err="1" smtClean="0"/>
              <a:t>Plato’nun</a:t>
            </a:r>
            <a:r>
              <a:rPr lang="tr-TR" dirty="0" smtClean="0"/>
              <a:t> Aristo’ya, Aristo’nun da Büyük İskender’e </a:t>
            </a:r>
            <a:r>
              <a:rPr lang="tr-TR" dirty="0" err="1" smtClean="0"/>
              <a:t>mentörlük</a:t>
            </a:r>
            <a:r>
              <a:rPr lang="tr-TR" dirty="0" smtClean="0"/>
              <a:t> ettiği bilinmektedir. (</a:t>
            </a:r>
            <a:r>
              <a:rPr lang="tr-TR" dirty="0" err="1" smtClean="0"/>
              <a:t>Cox</a:t>
            </a:r>
            <a:r>
              <a:rPr lang="tr-TR" dirty="0" smtClean="0"/>
              <a:t> &amp; Daniel, 1991).</a:t>
            </a:r>
          </a:p>
          <a:p>
            <a:endParaRPr lang="tr-TR" dirty="0" smtClean="0"/>
          </a:p>
          <a:p>
            <a:r>
              <a:rPr lang="tr-TR" dirty="0" err="1" smtClean="0"/>
              <a:t>Mentörlük</a:t>
            </a:r>
            <a:r>
              <a:rPr lang="tr-TR" dirty="0" smtClean="0"/>
              <a:t> uygulamaları Türk tarihinde de vardır. Her ne kadar hoca olarak düşünülseler de, Osmanlı Devleti’nin kurucusu olan Osman </a:t>
            </a:r>
            <a:r>
              <a:rPr lang="tr-TR" dirty="0" err="1" smtClean="0"/>
              <a:t>Gaziye’de</a:t>
            </a:r>
            <a:r>
              <a:rPr lang="tr-TR" dirty="0" smtClean="0"/>
              <a:t> Şeyh Edebali, Fatih Sultan Mehmet’e de </a:t>
            </a:r>
            <a:r>
              <a:rPr lang="tr-TR" dirty="0" err="1" smtClean="0"/>
              <a:t>Akşemsettin</a:t>
            </a:r>
            <a:r>
              <a:rPr lang="tr-TR" dirty="0" smtClean="0"/>
              <a:t> </a:t>
            </a:r>
            <a:r>
              <a:rPr lang="tr-TR" dirty="0" err="1" smtClean="0"/>
              <a:t>mentörlük</a:t>
            </a:r>
            <a:r>
              <a:rPr lang="tr-TR" dirty="0" smtClean="0"/>
              <a:t> yapmıştır. Türk tarihinde bu uygulamalar </a:t>
            </a:r>
            <a:r>
              <a:rPr lang="tr-TR" dirty="0" err="1" smtClean="0"/>
              <a:t>mentörlüğünün</a:t>
            </a:r>
            <a:r>
              <a:rPr lang="tr-TR" dirty="0" smtClean="0"/>
              <a:t> deha kişiliğin </a:t>
            </a:r>
            <a:r>
              <a:rPr lang="tr-TR" dirty="0" err="1" smtClean="0"/>
              <a:t>gelişminde</a:t>
            </a:r>
            <a:r>
              <a:rPr lang="tr-TR" dirty="0" smtClean="0"/>
              <a:t> ne denli önemli </a:t>
            </a:r>
            <a:r>
              <a:rPr lang="tr-TR" dirty="0" err="1" smtClean="0"/>
              <a:t>oludğunu</a:t>
            </a:r>
            <a:r>
              <a:rPr lang="tr-TR" dirty="0" smtClean="0"/>
              <a:t> açıkça ortaya koymaktadır.</a:t>
            </a:r>
          </a:p>
          <a:p>
            <a:endParaRPr lang="tr-TR" dirty="0" smtClean="0"/>
          </a:p>
          <a:p>
            <a:endParaRPr lang="tr-TR" dirty="0" smtClean="0"/>
          </a:p>
          <a:p>
            <a:endParaRPr lang="tr-TR" dirty="0"/>
          </a:p>
          <a:p>
            <a:endParaRPr lang="tr-TR" dirty="0" smtClean="0"/>
          </a:p>
          <a:p>
            <a:endParaRPr lang="tr-TR" dirty="0"/>
          </a:p>
          <a:p>
            <a:endParaRPr lang="tr-TR" dirty="0" smtClean="0"/>
          </a:p>
          <a:p>
            <a:endParaRPr lang="tr-TR" dirty="0"/>
          </a:p>
        </p:txBody>
      </p:sp>
    </p:spTree>
    <p:extLst>
      <p:ext uri="{BB962C8B-B14F-4D97-AF65-F5344CB8AC3E}">
        <p14:creationId xmlns:p14="http://schemas.microsoft.com/office/powerpoint/2010/main" val="2062792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Metin kutusu 4"/>
          <p:cNvSpPr txBox="1"/>
          <p:nvPr/>
        </p:nvSpPr>
        <p:spPr>
          <a:xfrm>
            <a:off x="134755" y="1434164"/>
            <a:ext cx="9673388" cy="2585323"/>
          </a:xfrm>
          <a:prstGeom prst="rect">
            <a:avLst/>
          </a:prstGeom>
          <a:noFill/>
        </p:spPr>
        <p:txBody>
          <a:bodyPr wrap="square" rtlCol="0">
            <a:spAutoFit/>
          </a:bodyPr>
          <a:lstStyle/>
          <a:p>
            <a:r>
              <a:rPr lang="tr-TR" dirty="0" smtClean="0"/>
              <a:t>Özel yetenekli öğrencilerin </a:t>
            </a:r>
            <a:r>
              <a:rPr lang="tr-TR" dirty="0"/>
              <a:t>entelektüel, sosyal, duygusal ve akademik gelişimlerini desteklemek, </a:t>
            </a:r>
            <a:r>
              <a:rPr lang="tr-TR" dirty="0" err="1"/>
              <a:t>mentörlük</a:t>
            </a:r>
            <a:r>
              <a:rPr lang="tr-TR" dirty="0"/>
              <a:t> programlarının ana amacı </a:t>
            </a:r>
            <a:r>
              <a:rPr lang="tr-TR" dirty="0" smtClean="0"/>
              <a:t>olmalıdır.</a:t>
            </a:r>
          </a:p>
          <a:p>
            <a:endParaRPr lang="tr-TR" dirty="0"/>
          </a:p>
          <a:p>
            <a:pPr marL="285750" indent="-285750">
              <a:buFont typeface="Arial" panose="020B0604020202020204" pitchFamily="34" charset="0"/>
              <a:buChar char="•"/>
            </a:pPr>
            <a:r>
              <a:rPr lang="tr-TR" dirty="0" smtClean="0"/>
              <a:t>Öğrencilere </a:t>
            </a:r>
            <a:r>
              <a:rPr lang="tr-TR" dirty="0"/>
              <a:t>uzmanlarla çalışma olanakları sağlamak</a:t>
            </a:r>
          </a:p>
          <a:p>
            <a:pPr marL="285750" indent="-285750">
              <a:buFont typeface="Arial" panose="020B0604020202020204" pitchFamily="34" charset="0"/>
              <a:buChar char="•"/>
            </a:pPr>
            <a:r>
              <a:rPr lang="tr-TR" dirty="0" smtClean="0"/>
              <a:t>Özel </a:t>
            </a:r>
            <a:r>
              <a:rPr lang="tr-TR" dirty="0"/>
              <a:t>yeteneklerin gelişimini desteklemek</a:t>
            </a:r>
          </a:p>
          <a:p>
            <a:pPr marL="285750" indent="-285750">
              <a:buFont typeface="Arial" panose="020B0604020202020204" pitchFamily="34" charset="0"/>
              <a:buChar char="•"/>
            </a:pPr>
            <a:r>
              <a:rPr lang="tr-TR" dirty="0" smtClean="0"/>
              <a:t>Öğrencilere </a:t>
            </a:r>
            <a:r>
              <a:rPr lang="tr-TR" dirty="0"/>
              <a:t>mesleki ilgilerini ve tercihlerini keşfettirmek</a:t>
            </a:r>
          </a:p>
          <a:p>
            <a:pPr marL="285750" indent="-285750">
              <a:buFont typeface="Arial" panose="020B0604020202020204" pitchFamily="34" charset="0"/>
              <a:buChar char="•"/>
            </a:pPr>
            <a:r>
              <a:rPr lang="tr-TR" dirty="0" smtClean="0"/>
              <a:t> </a:t>
            </a:r>
            <a:r>
              <a:rPr lang="tr-TR" dirty="0"/>
              <a:t>Öğrencilerin </a:t>
            </a:r>
            <a:r>
              <a:rPr lang="tr-TR" dirty="0" smtClean="0"/>
              <a:t>ilgileri arasında olup </a:t>
            </a:r>
            <a:r>
              <a:rPr lang="tr-TR" dirty="0"/>
              <a:t>da okulda ele alınmayan konularda araştırma olanakları sağlamak</a:t>
            </a:r>
          </a:p>
          <a:p>
            <a:pPr marL="285750" indent="-285750">
              <a:buFont typeface="Arial" panose="020B0604020202020204" pitchFamily="34" charset="0"/>
              <a:buChar char="•"/>
            </a:pPr>
            <a:r>
              <a:rPr lang="tr-TR" dirty="0" smtClean="0"/>
              <a:t> </a:t>
            </a:r>
            <a:r>
              <a:rPr lang="tr-TR" dirty="0"/>
              <a:t>İyi karakter gelişimini desteklemek</a:t>
            </a:r>
          </a:p>
          <a:p>
            <a:endParaRPr lang="tr-TR" dirty="0"/>
          </a:p>
        </p:txBody>
      </p:sp>
      <p:sp>
        <p:nvSpPr>
          <p:cNvPr id="6" name="Dikdörtgen 5"/>
          <p:cNvSpPr/>
          <p:nvPr/>
        </p:nvSpPr>
        <p:spPr>
          <a:xfrm>
            <a:off x="1588433" y="568511"/>
            <a:ext cx="7634013" cy="707886"/>
          </a:xfrm>
          <a:prstGeom prst="rect">
            <a:avLst/>
          </a:prstGeom>
        </p:spPr>
        <p:txBody>
          <a:bodyPr wrap="none">
            <a:spAutoFit/>
          </a:bodyPr>
          <a:lstStyle/>
          <a:p>
            <a:r>
              <a:rPr lang="tr-TR" sz="4000" b="1" i="0" dirty="0" err="1" smtClean="0">
                <a:solidFill>
                  <a:srgbClr val="555555"/>
                </a:solidFill>
                <a:effectLst/>
                <a:latin typeface="Droid Sans"/>
              </a:rPr>
              <a:t>Mentörlük</a:t>
            </a:r>
            <a:r>
              <a:rPr lang="tr-TR" sz="4000" b="1" i="0" dirty="0" smtClean="0">
                <a:solidFill>
                  <a:srgbClr val="555555"/>
                </a:solidFill>
                <a:effectLst/>
                <a:latin typeface="Droid Sans"/>
              </a:rPr>
              <a:t> </a:t>
            </a:r>
            <a:r>
              <a:rPr lang="tr-TR" sz="4000" b="1" i="0" dirty="0" err="1" smtClean="0">
                <a:solidFill>
                  <a:srgbClr val="555555"/>
                </a:solidFill>
                <a:effectLst/>
                <a:latin typeface="Droid Sans"/>
              </a:rPr>
              <a:t>Progralarının</a:t>
            </a:r>
            <a:r>
              <a:rPr lang="tr-TR" sz="4000" b="1" i="0" dirty="0" smtClean="0">
                <a:solidFill>
                  <a:srgbClr val="555555"/>
                </a:solidFill>
                <a:effectLst/>
                <a:latin typeface="Droid Sans"/>
              </a:rPr>
              <a:t> Amacı</a:t>
            </a:r>
            <a:endParaRPr lang="tr-TR" sz="4000"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5705" y="3940532"/>
            <a:ext cx="4674118" cy="2641893"/>
          </a:xfrm>
          <a:prstGeom prst="rect">
            <a:avLst/>
          </a:prstGeom>
        </p:spPr>
      </p:pic>
    </p:spTree>
    <p:extLst>
      <p:ext uri="{BB962C8B-B14F-4D97-AF65-F5344CB8AC3E}">
        <p14:creationId xmlns:p14="http://schemas.microsoft.com/office/powerpoint/2010/main" val="4060143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Metin kutusu 1"/>
          <p:cNvSpPr txBox="1"/>
          <p:nvPr/>
        </p:nvSpPr>
        <p:spPr>
          <a:xfrm>
            <a:off x="616017" y="394635"/>
            <a:ext cx="9885145" cy="6524863"/>
          </a:xfrm>
          <a:prstGeom prst="rect">
            <a:avLst/>
          </a:prstGeom>
          <a:noFill/>
        </p:spPr>
        <p:txBody>
          <a:bodyPr wrap="square" rtlCol="0">
            <a:spAutoFit/>
          </a:bodyPr>
          <a:lstStyle/>
          <a:p>
            <a:pPr algn="ctr"/>
            <a:r>
              <a:rPr lang="tr-TR" sz="4000" b="1" dirty="0" smtClean="0"/>
              <a:t>MENTÖRLERİN ROLLERİ</a:t>
            </a:r>
            <a:endParaRPr lang="tr-TR" sz="4000" dirty="0" smtClean="0"/>
          </a:p>
          <a:p>
            <a:r>
              <a:rPr lang="tr-TR" dirty="0" smtClean="0"/>
              <a:t>Her </a:t>
            </a:r>
            <a:r>
              <a:rPr lang="tr-TR" dirty="0"/>
              <a:t>bireyin yaşamına az da olsa yön veren başka bireyler vardır. </a:t>
            </a:r>
            <a:r>
              <a:rPr lang="tr-TR" dirty="0" err="1"/>
              <a:t>Mentörlür</a:t>
            </a:r>
            <a:r>
              <a:rPr lang="tr-TR" dirty="0"/>
              <a:t>, bu tür yön veren kişiler olmalıdırlar. </a:t>
            </a:r>
            <a:r>
              <a:rPr lang="tr-TR" dirty="0" smtClean="0"/>
              <a:t>Özel yetenekli öğrencilerin </a:t>
            </a:r>
            <a:r>
              <a:rPr lang="tr-TR" dirty="0" err="1"/>
              <a:t>mentörler</a:t>
            </a:r>
            <a:r>
              <a:rPr lang="tr-TR" dirty="0"/>
              <a:t> ile tanışmaları, onlarla beraber çalışmaları ve onlarla arkadaşlık kurmaları yaşamlarında çok önemli kilometre taşlarından biri olabilir. Bir </a:t>
            </a:r>
            <a:r>
              <a:rPr lang="tr-TR" dirty="0" err="1"/>
              <a:t>mentör</a:t>
            </a:r>
            <a:r>
              <a:rPr lang="tr-TR" dirty="0"/>
              <a:t> yaptığı rol modelliği ve ilham kaynaklığı ile bir öğrencinin geleceğine tamamen şekil verebilir.   </a:t>
            </a:r>
            <a:r>
              <a:rPr lang="tr-TR" dirty="0" err="1"/>
              <a:t>Mentörlük</a:t>
            </a:r>
            <a:r>
              <a:rPr lang="tr-TR" dirty="0"/>
              <a:t>, </a:t>
            </a:r>
            <a:r>
              <a:rPr lang="tr-TR" dirty="0" smtClean="0"/>
              <a:t>özel yetenekli öğrenciler </a:t>
            </a:r>
            <a:r>
              <a:rPr lang="tr-TR" dirty="0"/>
              <a:t>içinde çok küçük bir dilimi oluşturan “deha” öğrenciler ve potansiyellerini yeterince kullanamayan </a:t>
            </a:r>
            <a:r>
              <a:rPr lang="tr-TR" dirty="0" smtClean="0"/>
              <a:t>özel yetenekli öğrenciler </a:t>
            </a:r>
            <a:r>
              <a:rPr lang="tr-TR" dirty="0"/>
              <a:t>için eşsiz bir uygulama olabilir. Çünkü bu tür </a:t>
            </a:r>
            <a:r>
              <a:rPr lang="tr-TR" dirty="0" smtClean="0"/>
              <a:t>özel yetenekli öğrenciler okul </a:t>
            </a:r>
            <a:r>
              <a:rPr lang="tr-TR" dirty="0"/>
              <a:t>sisteminden en çok şikayetçi olan ve genel eğitim programlarından en az yarar sağlayan </a:t>
            </a:r>
            <a:r>
              <a:rPr lang="tr-TR" dirty="0" smtClean="0"/>
              <a:t>öğrenci </a:t>
            </a:r>
            <a:r>
              <a:rPr lang="tr-TR" dirty="0"/>
              <a:t>gruplarını oluştururlar.</a:t>
            </a:r>
          </a:p>
          <a:p>
            <a:r>
              <a:rPr lang="tr-TR" dirty="0" err="1"/>
              <a:t>Mentörlerin</a:t>
            </a:r>
            <a:r>
              <a:rPr lang="tr-TR" dirty="0"/>
              <a:t> aşağıdaki rolleri yerine getirmeleri beklenmelidir (</a:t>
            </a:r>
            <a:r>
              <a:rPr lang="tr-TR" dirty="0" err="1"/>
              <a:t>Clasen</a:t>
            </a:r>
            <a:r>
              <a:rPr lang="tr-TR" dirty="0"/>
              <a:t> &amp; </a:t>
            </a:r>
            <a:r>
              <a:rPr lang="tr-TR" dirty="0" err="1"/>
              <a:t>Clasen</a:t>
            </a:r>
            <a:r>
              <a:rPr lang="tr-TR" dirty="0"/>
              <a:t>, 2003):</a:t>
            </a:r>
          </a:p>
          <a:p>
            <a:r>
              <a:rPr lang="tr-TR" b="1" dirty="0"/>
              <a:t>1. Öğretmen:</a:t>
            </a:r>
            <a:r>
              <a:rPr lang="tr-TR" dirty="0"/>
              <a:t> </a:t>
            </a:r>
            <a:r>
              <a:rPr lang="tr-TR" dirty="0" err="1"/>
              <a:t>Mentör</a:t>
            </a:r>
            <a:r>
              <a:rPr lang="tr-TR" dirty="0"/>
              <a:t>; öğrencilere </a:t>
            </a:r>
            <a:r>
              <a:rPr lang="tr-TR" dirty="0" smtClean="0"/>
              <a:t>spesifik alanlarda </a:t>
            </a:r>
            <a:r>
              <a:rPr lang="tr-TR" dirty="0"/>
              <a:t>bilgi ve beceri kazandırmak amacıyla aktiviteler düzenleyen, öğrencilerin çalışmaları hakkında geri bildirimler veren öğretmenler gibi olmalıdır.</a:t>
            </a:r>
          </a:p>
          <a:p>
            <a:r>
              <a:rPr lang="tr-TR" b="1" dirty="0"/>
              <a:t>2. Rehber:</a:t>
            </a:r>
            <a:r>
              <a:rPr lang="tr-TR" dirty="0"/>
              <a:t> </a:t>
            </a:r>
            <a:r>
              <a:rPr lang="tr-TR" dirty="0" err="1"/>
              <a:t>Mentör</a:t>
            </a:r>
            <a:r>
              <a:rPr lang="tr-TR" dirty="0"/>
              <a:t>, öğrencilere başarıya giden yolları, bu yollarda karşılaşabilecekleri engelleri ve bu engelleri aşmanın yollarını gösteren rehberler gibi olmalıdır.</a:t>
            </a:r>
          </a:p>
          <a:p>
            <a:r>
              <a:rPr lang="tr-TR" b="1" dirty="0"/>
              <a:t>3. Danışman:</a:t>
            </a:r>
            <a:r>
              <a:rPr lang="tr-TR" dirty="0"/>
              <a:t> </a:t>
            </a:r>
            <a:r>
              <a:rPr lang="tr-TR" dirty="0" err="1"/>
              <a:t>Mentör</a:t>
            </a:r>
            <a:r>
              <a:rPr lang="tr-TR" dirty="0"/>
              <a:t>, öğrencilere kişisel beklentileri, çalıştıkları alanların standartları ve karar verme konularında yardımcı olan danışmanlar gibi olmalıdır.</a:t>
            </a:r>
          </a:p>
          <a:p>
            <a:r>
              <a:rPr lang="tr-TR" b="1" dirty="0"/>
              <a:t>4. Uzman:</a:t>
            </a:r>
            <a:r>
              <a:rPr lang="tr-TR" dirty="0"/>
              <a:t> </a:t>
            </a:r>
            <a:r>
              <a:rPr lang="tr-TR" dirty="0" err="1"/>
              <a:t>Mentör</a:t>
            </a:r>
            <a:r>
              <a:rPr lang="tr-TR" dirty="0"/>
              <a:t>, öğrenciler için eşsiz öğrenme olanakları yaratmalı, onlarla uzman görüşlerini paylaşmalı ve onlara alan uzmanlığına giden yolları göstermelidir.</a:t>
            </a:r>
          </a:p>
          <a:p>
            <a:r>
              <a:rPr lang="tr-TR" b="1" dirty="0"/>
              <a:t>5</a:t>
            </a:r>
            <a:r>
              <a:rPr lang="tr-TR" dirty="0"/>
              <a:t>. </a:t>
            </a:r>
            <a:r>
              <a:rPr lang="tr-TR" b="1" dirty="0"/>
              <a:t>Rol Modeli</a:t>
            </a:r>
            <a:r>
              <a:rPr lang="tr-TR" dirty="0"/>
              <a:t>: </a:t>
            </a:r>
            <a:r>
              <a:rPr lang="tr-TR" dirty="0" err="1"/>
              <a:t>Mentör</a:t>
            </a:r>
            <a:r>
              <a:rPr lang="tr-TR" dirty="0"/>
              <a:t>, öğrencilerin ilham aldıkları, hayranlık duydukları, onlar gibi olmak istedikleri kişiler gibi olmalıdır.</a:t>
            </a:r>
          </a:p>
          <a:p>
            <a:r>
              <a:rPr lang="tr-TR" b="1" dirty="0"/>
              <a:t>6. Arkadaş:</a:t>
            </a:r>
            <a:r>
              <a:rPr lang="tr-TR" dirty="0"/>
              <a:t> </a:t>
            </a:r>
            <a:r>
              <a:rPr lang="tr-TR" dirty="0" err="1"/>
              <a:t>Mentör</a:t>
            </a:r>
            <a:r>
              <a:rPr lang="tr-TR" dirty="0"/>
              <a:t>, öğrencilerin duygularını, düşüncelerini paylaştıkları ve duygusal destek aldıkları arkadaşları gibi olmalıdır.</a:t>
            </a:r>
          </a:p>
        </p:txBody>
      </p:sp>
    </p:spTree>
    <p:extLst>
      <p:ext uri="{BB962C8B-B14F-4D97-AF65-F5344CB8AC3E}">
        <p14:creationId xmlns:p14="http://schemas.microsoft.com/office/powerpoint/2010/main" val="257133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Dikdörtgen 1"/>
          <p:cNvSpPr/>
          <p:nvPr/>
        </p:nvSpPr>
        <p:spPr>
          <a:xfrm>
            <a:off x="404261" y="751344"/>
            <a:ext cx="10501162" cy="3754874"/>
          </a:xfrm>
          <a:prstGeom prst="rect">
            <a:avLst/>
          </a:prstGeom>
        </p:spPr>
        <p:txBody>
          <a:bodyPr wrap="square">
            <a:spAutoFit/>
          </a:bodyPr>
          <a:lstStyle/>
          <a:p>
            <a:pPr algn="ctr"/>
            <a:r>
              <a:rPr lang="tr-TR" sz="4000" b="1" i="0" dirty="0" err="1" smtClean="0">
                <a:solidFill>
                  <a:srgbClr val="555555"/>
                </a:solidFill>
                <a:effectLst/>
              </a:rPr>
              <a:t>Mentörlük</a:t>
            </a:r>
            <a:r>
              <a:rPr lang="tr-TR" sz="4000" b="1" i="0" dirty="0" smtClean="0">
                <a:solidFill>
                  <a:srgbClr val="555555"/>
                </a:solidFill>
                <a:effectLst/>
              </a:rPr>
              <a:t> Programlarının Kapsamı</a:t>
            </a:r>
          </a:p>
          <a:p>
            <a:endParaRPr lang="tr-TR" b="0" i="0" dirty="0" smtClean="0">
              <a:solidFill>
                <a:srgbClr val="555555"/>
              </a:solidFill>
              <a:effectLst/>
              <a:latin typeface="Droid Sans"/>
            </a:endParaRPr>
          </a:p>
          <a:p>
            <a:r>
              <a:rPr lang="tr-TR" b="0" i="0" dirty="0" err="1" smtClean="0">
                <a:solidFill>
                  <a:srgbClr val="555555"/>
                </a:solidFill>
                <a:effectLst/>
                <a:latin typeface="Droid Sans"/>
              </a:rPr>
              <a:t>Mentörlük</a:t>
            </a:r>
            <a:r>
              <a:rPr lang="tr-TR" b="0" i="0" dirty="0" smtClean="0">
                <a:solidFill>
                  <a:srgbClr val="555555"/>
                </a:solidFill>
                <a:effectLst/>
                <a:latin typeface="Droid Sans"/>
              </a:rPr>
              <a:t> </a:t>
            </a:r>
            <a:r>
              <a:rPr lang="tr-TR" b="0" i="0" dirty="0" err="1" smtClean="0">
                <a:solidFill>
                  <a:srgbClr val="555555"/>
                </a:solidFill>
                <a:effectLst/>
                <a:latin typeface="Droid Sans"/>
              </a:rPr>
              <a:t>programnını</a:t>
            </a:r>
            <a:r>
              <a:rPr lang="tr-TR" b="0" i="0" dirty="0" smtClean="0">
                <a:solidFill>
                  <a:srgbClr val="555555"/>
                </a:solidFill>
                <a:effectLst/>
                <a:latin typeface="Droid Sans"/>
              </a:rPr>
              <a:t> kapsamı, hem programının süresi hem de programa kabul edilen öğrencilerin özellikleri ile ilişkili olmalıdır. Bir </a:t>
            </a:r>
            <a:r>
              <a:rPr lang="tr-TR" b="0" i="0" dirty="0" err="1" smtClean="0">
                <a:solidFill>
                  <a:srgbClr val="555555"/>
                </a:solidFill>
                <a:effectLst/>
                <a:latin typeface="Droid Sans"/>
              </a:rPr>
              <a:t>mentörlük</a:t>
            </a:r>
            <a:r>
              <a:rPr lang="tr-TR" b="0" i="0" dirty="0" smtClean="0">
                <a:solidFill>
                  <a:srgbClr val="555555"/>
                </a:solidFill>
                <a:effectLst/>
                <a:latin typeface="Droid Sans"/>
              </a:rPr>
              <a:t> programı sadece birkaç olağanüstü zekâlı öğrenci için organize </a:t>
            </a:r>
            <a:r>
              <a:rPr lang="tr-TR" b="0" i="0" dirty="0" err="1" smtClean="0">
                <a:solidFill>
                  <a:srgbClr val="555555"/>
                </a:solidFill>
                <a:effectLst/>
                <a:latin typeface="Droid Sans"/>
              </a:rPr>
              <a:t>edilebiliceği</a:t>
            </a:r>
            <a:r>
              <a:rPr lang="tr-TR" b="0" i="0" dirty="0" smtClean="0">
                <a:solidFill>
                  <a:srgbClr val="555555"/>
                </a:solidFill>
                <a:effectLst/>
                <a:latin typeface="Droid Sans"/>
              </a:rPr>
              <a:t> gibi daha geniş bir öğrenci kitlesini de kapsayabilir. </a:t>
            </a:r>
            <a:r>
              <a:rPr lang="tr-TR" b="0" i="0" dirty="0" err="1" smtClean="0">
                <a:solidFill>
                  <a:srgbClr val="555555"/>
                </a:solidFill>
                <a:effectLst/>
                <a:latin typeface="Droid Sans"/>
              </a:rPr>
              <a:t>Mentörlüğün</a:t>
            </a:r>
            <a:r>
              <a:rPr lang="tr-TR" b="0" i="0" dirty="0" smtClean="0">
                <a:solidFill>
                  <a:srgbClr val="555555"/>
                </a:solidFill>
                <a:effectLst/>
                <a:latin typeface="Droid Sans"/>
              </a:rPr>
              <a:t> süresi de çok önemlidir. Örneğin 3-4 ay gibi kısa süreli </a:t>
            </a:r>
            <a:r>
              <a:rPr lang="tr-TR" b="0" i="0" dirty="0" err="1" smtClean="0">
                <a:solidFill>
                  <a:srgbClr val="555555"/>
                </a:solidFill>
                <a:effectLst/>
                <a:latin typeface="Droid Sans"/>
              </a:rPr>
              <a:t>mentörlük</a:t>
            </a:r>
            <a:r>
              <a:rPr lang="tr-TR" b="0" i="0" dirty="0" smtClean="0">
                <a:solidFill>
                  <a:srgbClr val="555555"/>
                </a:solidFill>
                <a:effectLst/>
                <a:latin typeface="Droid Sans"/>
              </a:rPr>
              <a:t> uygulamaları öğrencilere pek fayda getirmeyebilir. Kısa süren </a:t>
            </a:r>
            <a:r>
              <a:rPr lang="tr-TR" b="0" i="0" dirty="0" err="1" smtClean="0">
                <a:solidFill>
                  <a:srgbClr val="555555"/>
                </a:solidFill>
                <a:effectLst/>
                <a:latin typeface="Droid Sans"/>
              </a:rPr>
              <a:t>mentörlük</a:t>
            </a:r>
            <a:r>
              <a:rPr lang="tr-TR" b="0" i="0" dirty="0" smtClean="0">
                <a:solidFill>
                  <a:srgbClr val="555555"/>
                </a:solidFill>
                <a:effectLst/>
                <a:latin typeface="Droid Sans"/>
              </a:rPr>
              <a:t> çalışmalarında öğrenci ile </a:t>
            </a:r>
            <a:r>
              <a:rPr lang="tr-TR" b="0" i="0" dirty="0" err="1" smtClean="0">
                <a:solidFill>
                  <a:srgbClr val="555555"/>
                </a:solidFill>
                <a:effectLst/>
                <a:latin typeface="Droid Sans"/>
              </a:rPr>
              <a:t>möntür</a:t>
            </a:r>
            <a:r>
              <a:rPr lang="tr-TR" b="0" i="0" dirty="0" smtClean="0">
                <a:solidFill>
                  <a:srgbClr val="555555"/>
                </a:solidFill>
                <a:effectLst/>
                <a:latin typeface="Droid Sans"/>
              </a:rPr>
              <a:t> arasında yeterince iletişim özellikle içten iletişim oluşmayabilir.  </a:t>
            </a:r>
            <a:r>
              <a:rPr lang="tr-TR" b="0" i="0" dirty="0" err="1" smtClean="0">
                <a:solidFill>
                  <a:srgbClr val="555555"/>
                </a:solidFill>
                <a:effectLst/>
                <a:latin typeface="Droid Sans"/>
              </a:rPr>
              <a:t>Mentörlük</a:t>
            </a:r>
            <a:r>
              <a:rPr lang="tr-TR" b="0" i="0" dirty="0" smtClean="0">
                <a:solidFill>
                  <a:srgbClr val="555555"/>
                </a:solidFill>
                <a:effectLst/>
                <a:latin typeface="Droid Sans"/>
              </a:rPr>
              <a:t> için önerilen minimum süre bir yıldır.</a:t>
            </a:r>
          </a:p>
          <a:p>
            <a:r>
              <a:rPr lang="tr-TR" b="0" i="0" dirty="0" err="1" smtClean="0">
                <a:solidFill>
                  <a:srgbClr val="555555"/>
                </a:solidFill>
                <a:effectLst/>
                <a:latin typeface="Droid Sans"/>
              </a:rPr>
              <a:t>Mentörlüğün</a:t>
            </a:r>
            <a:r>
              <a:rPr lang="tr-TR" b="0" i="0" dirty="0" smtClean="0">
                <a:solidFill>
                  <a:srgbClr val="555555"/>
                </a:solidFill>
                <a:effectLst/>
                <a:latin typeface="Droid Sans"/>
              </a:rPr>
              <a:t> süresi kadar görüşme sıklığı da önemlidir. Yapılan araştırmalara göre (</a:t>
            </a:r>
            <a:r>
              <a:rPr lang="tr-TR" b="0" i="0" dirty="0" err="1" smtClean="0">
                <a:solidFill>
                  <a:srgbClr val="555555"/>
                </a:solidFill>
                <a:effectLst/>
                <a:latin typeface="Droid Sans"/>
              </a:rPr>
              <a:t>Siegle</a:t>
            </a:r>
            <a:r>
              <a:rPr lang="tr-TR" b="0" i="0" dirty="0" smtClean="0">
                <a:solidFill>
                  <a:srgbClr val="555555"/>
                </a:solidFill>
                <a:effectLst/>
                <a:latin typeface="Droid Sans"/>
              </a:rPr>
              <a:t>, 2005), </a:t>
            </a:r>
            <a:r>
              <a:rPr lang="tr-TR" b="0" i="0" dirty="0" err="1" smtClean="0">
                <a:solidFill>
                  <a:srgbClr val="555555"/>
                </a:solidFill>
                <a:effectLst/>
                <a:latin typeface="Droid Sans"/>
              </a:rPr>
              <a:t>mentörleri</a:t>
            </a:r>
            <a:r>
              <a:rPr lang="tr-TR" b="0" i="0" dirty="0" smtClean="0">
                <a:solidFill>
                  <a:srgbClr val="555555"/>
                </a:solidFill>
                <a:effectLst/>
                <a:latin typeface="Droid Sans"/>
              </a:rPr>
              <a:t> ile sık sık ve düzenli olarak görüşen öğrencilerin daha az ve düzensiz görüşen </a:t>
            </a:r>
            <a:r>
              <a:rPr lang="tr-TR" b="0" i="0" dirty="0" err="1" smtClean="0">
                <a:solidFill>
                  <a:srgbClr val="555555"/>
                </a:solidFill>
                <a:effectLst/>
                <a:latin typeface="Droid Sans"/>
              </a:rPr>
              <a:t>öğrecilere</a:t>
            </a:r>
            <a:r>
              <a:rPr lang="tr-TR" b="0" i="0" dirty="0" smtClean="0">
                <a:solidFill>
                  <a:srgbClr val="555555"/>
                </a:solidFill>
                <a:effectLst/>
                <a:latin typeface="Droid Sans"/>
              </a:rPr>
              <a:t> göre derslerde daha yüksek not aldıkları, kendilerine olan güvenlerinin daha yüksek olduğu ve derslerde az devamsızlık yaptıkları saptanmıştır.</a:t>
            </a:r>
            <a:endParaRPr lang="tr-TR" b="0" i="0" dirty="0">
              <a:solidFill>
                <a:srgbClr val="555555"/>
              </a:solidFill>
              <a:effectLst/>
              <a:latin typeface="Droid Sans"/>
            </a:endParaRPr>
          </a:p>
        </p:txBody>
      </p:sp>
    </p:spTree>
    <p:extLst>
      <p:ext uri="{BB962C8B-B14F-4D97-AF65-F5344CB8AC3E}">
        <p14:creationId xmlns:p14="http://schemas.microsoft.com/office/powerpoint/2010/main" val="2225844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Dikdörtgen 1"/>
          <p:cNvSpPr/>
          <p:nvPr/>
        </p:nvSpPr>
        <p:spPr>
          <a:xfrm>
            <a:off x="317634" y="612845"/>
            <a:ext cx="11463688" cy="5478423"/>
          </a:xfrm>
          <a:prstGeom prst="rect">
            <a:avLst/>
          </a:prstGeom>
        </p:spPr>
        <p:txBody>
          <a:bodyPr wrap="square">
            <a:spAutoFit/>
          </a:bodyPr>
          <a:lstStyle/>
          <a:p>
            <a:pPr algn="ctr"/>
            <a:r>
              <a:rPr lang="tr-TR" sz="4000" b="1" i="0" dirty="0" err="1" smtClean="0">
                <a:solidFill>
                  <a:srgbClr val="555555"/>
                </a:solidFill>
                <a:effectLst/>
                <a:latin typeface="Droid Sans"/>
              </a:rPr>
              <a:t>Mentörlük</a:t>
            </a:r>
            <a:r>
              <a:rPr lang="tr-TR" sz="4000" b="1" i="0" dirty="0" smtClean="0">
                <a:solidFill>
                  <a:srgbClr val="555555"/>
                </a:solidFill>
                <a:effectLst/>
                <a:latin typeface="Droid Sans"/>
              </a:rPr>
              <a:t> Programlarının Uygulanma Biçimleri</a:t>
            </a:r>
          </a:p>
          <a:p>
            <a:pPr algn="ctr"/>
            <a:endParaRPr lang="tr-TR" b="0" i="0" dirty="0" smtClean="0">
              <a:solidFill>
                <a:srgbClr val="555555"/>
              </a:solidFill>
              <a:effectLst/>
              <a:latin typeface="Droid Sans"/>
            </a:endParaRPr>
          </a:p>
          <a:p>
            <a:r>
              <a:rPr lang="tr-TR" b="0" i="0" dirty="0" err="1" smtClean="0">
                <a:solidFill>
                  <a:srgbClr val="555555"/>
                </a:solidFill>
                <a:effectLst/>
                <a:latin typeface="Droid Sans"/>
              </a:rPr>
              <a:t>Mentörlük</a:t>
            </a:r>
            <a:r>
              <a:rPr lang="tr-TR" b="0" i="0" dirty="0" smtClean="0">
                <a:solidFill>
                  <a:srgbClr val="555555"/>
                </a:solidFill>
                <a:effectLst/>
                <a:latin typeface="Droid Sans"/>
              </a:rPr>
              <a:t>, </a:t>
            </a:r>
            <a:r>
              <a:rPr lang="tr-TR" b="0" i="0" dirty="0" err="1" smtClean="0">
                <a:solidFill>
                  <a:srgbClr val="555555"/>
                </a:solidFill>
                <a:effectLst/>
                <a:latin typeface="Droid Sans"/>
              </a:rPr>
              <a:t>formal</a:t>
            </a:r>
            <a:r>
              <a:rPr lang="tr-TR" b="0" i="0" dirty="0" smtClean="0">
                <a:solidFill>
                  <a:srgbClr val="555555"/>
                </a:solidFill>
                <a:effectLst/>
                <a:latin typeface="Droid Sans"/>
              </a:rPr>
              <a:t> bir düzenleme ile planlı ve programlı olarak yapılabileceği gibi, ortak ilgi ve meraka sahip iki kişinin planlanmamış görüşmeleri ile de yürütülebilir. Ara sıra beraber kafeteryada bir araya gelerek yapılan sohbetler, öğrencilerin okullarında yapılan düzenli görüşmeler, </a:t>
            </a:r>
            <a:r>
              <a:rPr lang="tr-TR" b="0" i="0" dirty="0" err="1" smtClean="0">
                <a:solidFill>
                  <a:srgbClr val="555555"/>
                </a:solidFill>
                <a:effectLst/>
                <a:latin typeface="Droid Sans"/>
              </a:rPr>
              <a:t>mentörlerin</a:t>
            </a:r>
            <a:r>
              <a:rPr lang="tr-TR" b="0" i="0" dirty="0" smtClean="0">
                <a:solidFill>
                  <a:srgbClr val="555555"/>
                </a:solidFill>
                <a:effectLst/>
                <a:latin typeface="Droid Sans"/>
              </a:rPr>
              <a:t> kurumlarında veya ofislerinde yapılan görüşmeler, internet ya da telefon kanalıyla yapılan görüşmeler (</a:t>
            </a:r>
            <a:r>
              <a:rPr lang="tr-TR" b="0" i="0" dirty="0" err="1" smtClean="0">
                <a:solidFill>
                  <a:srgbClr val="555555"/>
                </a:solidFill>
                <a:effectLst/>
                <a:latin typeface="Droid Sans"/>
              </a:rPr>
              <a:t>telementörlük</a:t>
            </a:r>
            <a:r>
              <a:rPr lang="tr-TR" b="0" i="0" dirty="0" smtClean="0">
                <a:solidFill>
                  <a:srgbClr val="555555"/>
                </a:solidFill>
                <a:effectLst/>
                <a:latin typeface="Droid Sans"/>
              </a:rPr>
              <a:t>), </a:t>
            </a:r>
            <a:r>
              <a:rPr lang="tr-TR" b="0" i="0" dirty="0" err="1" smtClean="0">
                <a:solidFill>
                  <a:srgbClr val="555555"/>
                </a:solidFill>
                <a:effectLst/>
                <a:latin typeface="Droid Sans"/>
              </a:rPr>
              <a:t>mentörlük</a:t>
            </a:r>
            <a:r>
              <a:rPr lang="tr-TR" b="0" i="0" dirty="0" smtClean="0">
                <a:solidFill>
                  <a:srgbClr val="555555"/>
                </a:solidFill>
                <a:effectLst/>
                <a:latin typeface="Droid Sans"/>
              </a:rPr>
              <a:t> programlarının yürütülme biçimlerine örnek olarak verilebilir. </a:t>
            </a:r>
            <a:r>
              <a:rPr lang="tr-TR" b="0" i="0" dirty="0" err="1" smtClean="0">
                <a:solidFill>
                  <a:srgbClr val="555555"/>
                </a:solidFill>
                <a:effectLst/>
                <a:latin typeface="Droid Sans"/>
              </a:rPr>
              <a:t>Mentörlük</a:t>
            </a:r>
            <a:r>
              <a:rPr lang="tr-TR" b="0" i="0" dirty="0" smtClean="0">
                <a:solidFill>
                  <a:srgbClr val="555555"/>
                </a:solidFill>
                <a:effectLst/>
                <a:latin typeface="Droid Sans"/>
              </a:rPr>
              <a:t> programlarının ayrıntılı olarak planlanması gereklidir. </a:t>
            </a:r>
            <a:r>
              <a:rPr lang="tr-TR" b="0" i="0" dirty="0" err="1" smtClean="0">
                <a:solidFill>
                  <a:srgbClr val="555555"/>
                </a:solidFill>
                <a:effectLst/>
                <a:latin typeface="Droid Sans"/>
              </a:rPr>
              <a:t>Mentörlük</a:t>
            </a:r>
            <a:r>
              <a:rPr lang="tr-TR" b="0" i="0" dirty="0" smtClean="0">
                <a:solidFill>
                  <a:srgbClr val="555555"/>
                </a:solidFill>
                <a:effectLst/>
                <a:latin typeface="Droid Sans"/>
              </a:rPr>
              <a:t> programları planlanırken aşağıdaki soruları yanıtlar aranmalıdır. Bu yanıtlar programların yol haritasını oluştururlar.</a:t>
            </a:r>
          </a:p>
          <a:p>
            <a:endParaRPr lang="tr-TR" b="0" i="0" dirty="0" smtClean="0">
              <a:solidFill>
                <a:srgbClr val="555555"/>
              </a:solidFill>
              <a:effectLst/>
              <a:latin typeface="Droid Sans"/>
            </a:endParaRPr>
          </a:p>
          <a:p>
            <a:r>
              <a:rPr lang="tr-TR" b="0" i="0" dirty="0" smtClean="0">
                <a:solidFill>
                  <a:srgbClr val="555555"/>
                </a:solidFill>
                <a:effectLst/>
                <a:latin typeface="Droid Sans"/>
              </a:rPr>
              <a:t>• Programa ne tür öğrencilerin alınacak ?</a:t>
            </a:r>
          </a:p>
          <a:p>
            <a:r>
              <a:rPr lang="tr-TR" b="0" i="0" dirty="0" smtClean="0">
                <a:solidFill>
                  <a:srgbClr val="555555"/>
                </a:solidFill>
                <a:effectLst/>
                <a:latin typeface="Droid Sans"/>
              </a:rPr>
              <a:t>• Öğrenciler nasıl seçilecek?</a:t>
            </a:r>
          </a:p>
          <a:p>
            <a:r>
              <a:rPr lang="tr-TR" b="0" i="0" dirty="0" smtClean="0">
                <a:solidFill>
                  <a:srgbClr val="555555"/>
                </a:solidFill>
                <a:effectLst/>
                <a:latin typeface="Droid Sans"/>
              </a:rPr>
              <a:t>• Program ne kadar sürecek?</a:t>
            </a:r>
          </a:p>
          <a:p>
            <a:r>
              <a:rPr lang="tr-TR" b="0" i="0" dirty="0" smtClean="0">
                <a:solidFill>
                  <a:srgbClr val="555555"/>
                </a:solidFill>
                <a:effectLst/>
                <a:latin typeface="Droid Sans"/>
              </a:rPr>
              <a:t>• Öğrenciler ve </a:t>
            </a:r>
            <a:r>
              <a:rPr lang="tr-TR" b="0" i="0" dirty="0" err="1" smtClean="0">
                <a:solidFill>
                  <a:srgbClr val="555555"/>
                </a:solidFill>
                <a:effectLst/>
                <a:latin typeface="Droid Sans"/>
              </a:rPr>
              <a:t>mentörler</a:t>
            </a:r>
            <a:r>
              <a:rPr lang="tr-TR" b="0" i="0" dirty="0" smtClean="0">
                <a:solidFill>
                  <a:srgbClr val="555555"/>
                </a:solidFill>
                <a:effectLst/>
                <a:latin typeface="Droid Sans"/>
              </a:rPr>
              <a:t> ne sıklıkta görüşecekler?</a:t>
            </a:r>
          </a:p>
          <a:p>
            <a:r>
              <a:rPr lang="tr-TR" b="0" i="0" dirty="0" smtClean="0">
                <a:solidFill>
                  <a:srgbClr val="555555"/>
                </a:solidFill>
                <a:effectLst/>
                <a:latin typeface="Droid Sans"/>
              </a:rPr>
              <a:t>• Programa finansal destek nelerden bulunacak?</a:t>
            </a:r>
          </a:p>
          <a:p>
            <a:r>
              <a:rPr lang="tr-TR" b="0" i="0" dirty="0" smtClean="0">
                <a:solidFill>
                  <a:srgbClr val="555555"/>
                </a:solidFill>
                <a:effectLst/>
                <a:latin typeface="Droid Sans"/>
              </a:rPr>
              <a:t>• </a:t>
            </a:r>
            <a:r>
              <a:rPr lang="tr-TR" b="0" i="0" dirty="0" err="1" smtClean="0">
                <a:solidFill>
                  <a:srgbClr val="555555"/>
                </a:solidFill>
                <a:effectLst/>
                <a:latin typeface="Droid Sans"/>
              </a:rPr>
              <a:t>Mentörler</a:t>
            </a:r>
            <a:r>
              <a:rPr lang="tr-TR" b="0" i="0" dirty="0" smtClean="0">
                <a:solidFill>
                  <a:srgbClr val="555555"/>
                </a:solidFill>
                <a:effectLst/>
                <a:latin typeface="Droid Sans"/>
              </a:rPr>
              <a:t> nasıl seçilecek?</a:t>
            </a:r>
            <a:endParaRPr lang="tr-TR" b="0" i="0" dirty="0">
              <a:solidFill>
                <a:srgbClr val="555555"/>
              </a:solidFill>
              <a:effectLst/>
              <a:latin typeface="Droid Sans"/>
            </a:endParaRPr>
          </a:p>
        </p:txBody>
      </p:sp>
    </p:spTree>
    <p:extLst>
      <p:ext uri="{BB962C8B-B14F-4D97-AF65-F5344CB8AC3E}">
        <p14:creationId xmlns:p14="http://schemas.microsoft.com/office/powerpoint/2010/main" val="1082390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625" y="809625"/>
            <a:ext cx="5238750" cy="5238750"/>
          </a:xfrm>
          <a:prstGeom prst="rect">
            <a:avLst/>
          </a:prstGeom>
        </p:spPr>
      </p:pic>
    </p:spTree>
    <p:extLst>
      <p:ext uri="{BB962C8B-B14F-4D97-AF65-F5344CB8AC3E}">
        <p14:creationId xmlns:p14="http://schemas.microsoft.com/office/powerpoint/2010/main" val="268234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Dikdörtgen 1"/>
          <p:cNvSpPr/>
          <p:nvPr/>
        </p:nvSpPr>
        <p:spPr>
          <a:xfrm>
            <a:off x="317633" y="432098"/>
            <a:ext cx="10770669" cy="4585871"/>
          </a:xfrm>
          <a:prstGeom prst="rect">
            <a:avLst/>
          </a:prstGeom>
        </p:spPr>
        <p:txBody>
          <a:bodyPr wrap="square">
            <a:spAutoFit/>
          </a:bodyPr>
          <a:lstStyle/>
          <a:p>
            <a:pPr algn="ctr"/>
            <a:r>
              <a:rPr lang="tr-TR" sz="4000" b="1" i="0" dirty="0" smtClean="0">
                <a:solidFill>
                  <a:srgbClr val="555555"/>
                </a:solidFill>
                <a:effectLst/>
                <a:latin typeface="Droid Sans"/>
              </a:rPr>
              <a:t>ÖĞRENCİLERİN SEÇİMİ</a:t>
            </a:r>
          </a:p>
          <a:p>
            <a:endParaRPr lang="tr-TR" b="0" i="0" dirty="0" smtClean="0">
              <a:solidFill>
                <a:srgbClr val="555555"/>
              </a:solidFill>
              <a:effectLst/>
              <a:latin typeface="Droid Sans"/>
            </a:endParaRPr>
          </a:p>
          <a:p>
            <a:r>
              <a:rPr lang="tr-TR" b="0" i="0" dirty="0" smtClean="0">
                <a:solidFill>
                  <a:srgbClr val="555555"/>
                </a:solidFill>
                <a:effectLst/>
                <a:latin typeface="Droid Sans"/>
              </a:rPr>
              <a:t>Daha önce </a:t>
            </a:r>
            <a:r>
              <a:rPr lang="tr-TR" b="0" i="0" dirty="0" err="1" smtClean="0">
                <a:solidFill>
                  <a:srgbClr val="555555"/>
                </a:solidFill>
                <a:effectLst/>
                <a:latin typeface="Droid Sans"/>
              </a:rPr>
              <a:t>mentörlüğün</a:t>
            </a:r>
            <a:r>
              <a:rPr lang="tr-TR" b="0" i="0" dirty="0" smtClean="0">
                <a:solidFill>
                  <a:srgbClr val="555555"/>
                </a:solidFill>
                <a:effectLst/>
                <a:latin typeface="Droid Sans"/>
              </a:rPr>
              <a:t> özel yetenekli öğrencilerin gelişimlerinde çok yararlı olduğunu belirtmiştik. Ancak bu, her özel yetenekli öğrencinin bir </a:t>
            </a:r>
            <a:r>
              <a:rPr lang="tr-TR" b="0" i="0" dirty="0" err="1" smtClean="0">
                <a:solidFill>
                  <a:srgbClr val="555555"/>
                </a:solidFill>
                <a:effectLst/>
                <a:latin typeface="Droid Sans"/>
              </a:rPr>
              <a:t>mentöre</a:t>
            </a:r>
            <a:r>
              <a:rPr lang="tr-TR" b="0" i="0" dirty="0" smtClean="0">
                <a:solidFill>
                  <a:srgbClr val="555555"/>
                </a:solidFill>
                <a:effectLst/>
                <a:latin typeface="Droid Sans"/>
              </a:rPr>
              <a:t> ihtiyacı olduğu anlamına gelmemelidir. </a:t>
            </a:r>
          </a:p>
          <a:p>
            <a:endParaRPr lang="tr-TR" dirty="0">
              <a:solidFill>
                <a:srgbClr val="555555"/>
              </a:solidFill>
              <a:latin typeface="Droid Sans"/>
            </a:endParaRPr>
          </a:p>
          <a:p>
            <a:r>
              <a:rPr lang="tr-TR" b="0" i="0" dirty="0" smtClean="0">
                <a:solidFill>
                  <a:srgbClr val="555555"/>
                </a:solidFill>
                <a:effectLst/>
                <a:latin typeface="Droid Sans"/>
              </a:rPr>
              <a:t>Özel yetenekli öğrencilerin yalnızca bazıları </a:t>
            </a:r>
            <a:r>
              <a:rPr lang="tr-TR" b="0" i="0" dirty="0" err="1" smtClean="0">
                <a:solidFill>
                  <a:srgbClr val="555555"/>
                </a:solidFill>
                <a:effectLst/>
                <a:latin typeface="Droid Sans"/>
              </a:rPr>
              <a:t>mentörlere</a:t>
            </a:r>
            <a:r>
              <a:rPr lang="tr-TR" b="0" i="0" dirty="0" smtClean="0">
                <a:solidFill>
                  <a:srgbClr val="555555"/>
                </a:solidFill>
                <a:effectLst/>
                <a:latin typeface="Droid Sans"/>
              </a:rPr>
              <a:t> ihtiyaç duyarlar ve </a:t>
            </a:r>
            <a:r>
              <a:rPr lang="tr-TR" b="0" i="0" dirty="0" err="1" smtClean="0">
                <a:solidFill>
                  <a:srgbClr val="555555"/>
                </a:solidFill>
                <a:effectLst/>
                <a:latin typeface="Droid Sans"/>
              </a:rPr>
              <a:t>mentörlük</a:t>
            </a:r>
            <a:r>
              <a:rPr lang="tr-TR" b="0" i="0" dirty="0" smtClean="0">
                <a:solidFill>
                  <a:srgbClr val="555555"/>
                </a:solidFill>
                <a:effectLst/>
                <a:latin typeface="Droid Sans"/>
              </a:rPr>
              <a:t> programlarından fayda sağlayabilirler. </a:t>
            </a:r>
            <a:r>
              <a:rPr lang="tr-TR" b="0" i="0" dirty="0" err="1" smtClean="0">
                <a:solidFill>
                  <a:srgbClr val="555555"/>
                </a:solidFill>
                <a:effectLst/>
                <a:latin typeface="Droid Sans"/>
              </a:rPr>
              <a:t>Mentörlük</a:t>
            </a:r>
            <a:r>
              <a:rPr lang="tr-TR" b="0" i="0" dirty="0" smtClean="0">
                <a:solidFill>
                  <a:srgbClr val="555555"/>
                </a:solidFill>
                <a:effectLst/>
                <a:latin typeface="Droid Sans"/>
              </a:rPr>
              <a:t> programlarına öğrenci kabulünde genel ilke, öğrencinin böyle bir programa gerçekten ihtiyacının olması ve bu tür bir programdan fayda sağlaması olmalıdır. </a:t>
            </a:r>
            <a:endParaRPr lang="tr-TR" dirty="0">
              <a:solidFill>
                <a:srgbClr val="555555"/>
              </a:solidFill>
              <a:latin typeface="Droid Sans"/>
            </a:endParaRPr>
          </a:p>
          <a:p>
            <a:endParaRPr lang="tr-TR" b="0" i="0" dirty="0" smtClean="0">
              <a:solidFill>
                <a:srgbClr val="555555"/>
              </a:solidFill>
              <a:effectLst/>
              <a:latin typeface="Droid Sans"/>
            </a:endParaRPr>
          </a:p>
          <a:p>
            <a:r>
              <a:rPr lang="tr-TR" b="0" i="0" dirty="0" err="1" smtClean="0">
                <a:solidFill>
                  <a:srgbClr val="555555"/>
                </a:solidFill>
                <a:effectLst/>
                <a:latin typeface="Droid Sans"/>
              </a:rPr>
              <a:t>Mentörlük</a:t>
            </a:r>
            <a:r>
              <a:rPr lang="tr-TR" b="0" i="0" dirty="0" smtClean="0">
                <a:solidFill>
                  <a:srgbClr val="555555"/>
                </a:solidFill>
                <a:effectLst/>
                <a:latin typeface="Droid Sans"/>
              </a:rPr>
              <a:t> programları; düşük başarılı özel yetenekli öğrenciler, ilgi alanlarını henüz keşfetmemiş özel yetenekli öğrenciler ve deha çocuklar için özellikle yararlı olmaktadır. Diğer yandan, özel bir alanda ileri derecede araştırmalar yapmak isteyen özel yetenekli öğrenciler için de </a:t>
            </a:r>
            <a:r>
              <a:rPr lang="tr-TR" b="0" i="0" dirty="0" err="1" smtClean="0">
                <a:solidFill>
                  <a:srgbClr val="555555"/>
                </a:solidFill>
                <a:effectLst/>
                <a:latin typeface="Droid Sans"/>
              </a:rPr>
              <a:t>mentörlük</a:t>
            </a:r>
            <a:r>
              <a:rPr lang="tr-TR" b="0" i="0" dirty="0" smtClean="0">
                <a:solidFill>
                  <a:srgbClr val="555555"/>
                </a:solidFill>
                <a:effectLst/>
                <a:latin typeface="Droid Sans"/>
              </a:rPr>
              <a:t> uygulamalarının önemli getirileri olabilir. </a:t>
            </a:r>
            <a:r>
              <a:rPr lang="tr-TR" b="0" i="0" dirty="0" err="1" smtClean="0">
                <a:solidFill>
                  <a:srgbClr val="555555"/>
                </a:solidFill>
                <a:effectLst/>
                <a:latin typeface="Droid Sans"/>
              </a:rPr>
              <a:t>Mentörlük</a:t>
            </a:r>
            <a:r>
              <a:rPr lang="tr-TR" b="0" i="0" dirty="0" smtClean="0">
                <a:solidFill>
                  <a:srgbClr val="555555"/>
                </a:solidFill>
                <a:effectLst/>
                <a:latin typeface="Droid Sans"/>
              </a:rPr>
              <a:t> programlarına özel yetenekli öğrencilerin seçiminde tablo 5.3’de verilmiş olan özelliklerin temel alınması yaralı olur (</a:t>
            </a:r>
            <a:r>
              <a:rPr lang="tr-TR" b="0" i="0" dirty="0" err="1" smtClean="0">
                <a:solidFill>
                  <a:srgbClr val="555555"/>
                </a:solidFill>
                <a:effectLst/>
                <a:latin typeface="Droid Sans"/>
              </a:rPr>
              <a:t>Rogers</a:t>
            </a:r>
            <a:r>
              <a:rPr lang="tr-TR" b="0" i="0" dirty="0" smtClean="0">
                <a:solidFill>
                  <a:srgbClr val="555555"/>
                </a:solidFill>
                <a:effectLst/>
                <a:latin typeface="Droid Sans"/>
              </a:rPr>
              <a:t>, 2002). Ancak öğrencilerin gönüllülüğü </a:t>
            </a:r>
            <a:r>
              <a:rPr lang="tr-TR" b="0" i="0" dirty="0" err="1" smtClean="0">
                <a:solidFill>
                  <a:srgbClr val="555555"/>
                </a:solidFill>
                <a:effectLst/>
                <a:latin typeface="Droid Sans"/>
              </a:rPr>
              <a:t>mentörlük</a:t>
            </a:r>
            <a:r>
              <a:rPr lang="tr-TR" b="0" i="0" dirty="0" smtClean="0">
                <a:solidFill>
                  <a:srgbClr val="555555"/>
                </a:solidFill>
                <a:effectLst/>
                <a:latin typeface="Droid Sans"/>
              </a:rPr>
              <a:t> programlarına öğrenci seçiminde birincil koşul olmalıdır.</a:t>
            </a:r>
            <a:endParaRPr lang="tr-TR" b="0" i="0" dirty="0">
              <a:solidFill>
                <a:srgbClr val="555555"/>
              </a:solidFill>
              <a:effectLst/>
              <a:latin typeface="Droid Sans"/>
            </a:endParaRPr>
          </a:p>
        </p:txBody>
      </p:sp>
    </p:spTree>
    <p:extLst>
      <p:ext uri="{BB962C8B-B14F-4D97-AF65-F5344CB8AC3E}">
        <p14:creationId xmlns:p14="http://schemas.microsoft.com/office/powerpoint/2010/main" val="699093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306249679"/>
              </p:ext>
            </p:extLst>
          </p:nvPr>
        </p:nvGraphicFramePr>
        <p:xfrm>
          <a:off x="2868329" y="1260910"/>
          <a:ext cx="7777212" cy="5342032"/>
        </p:xfrm>
        <a:graphic>
          <a:graphicData uri="http://schemas.openxmlformats.org/drawingml/2006/table">
            <a:tbl>
              <a:tblPr/>
              <a:tblGrid>
                <a:gridCol w="1770422"/>
                <a:gridCol w="6006790"/>
              </a:tblGrid>
              <a:tr h="616539">
                <a:tc gridSpan="2">
                  <a:txBody>
                    <a:bodyPr/>
                    <a:lstStyle/>
                    <a:p>
                      <a:r>
                        <a:rPr lang="tr-TR" sz="1200" b="1" dirty="0">
                          <a:effectLst/>
                        </a:rPr>
                        <a:t>Öğrenci Özellikleri;</a:t>
                      </a:r>
                      <a:endParaRPr lang="tr-TR" sz="1200" dirty="0">
                        <a:effectLst/>
                      </a:endParaRPr>
                    </a:p>
                    <a:p>
                      <a:r>
                        <a:rPr lang="tr-TR" sz="1200" dirty="0">
                          <a:effectLst/>
                        </a:rPr>
                        <a:t> </a:t>
                      </a:r>
                    </a:p>
                  </a:txBody>
                  <a:tcPr marL="94266" marR="94266" marT="31422" marB="31422"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hMerge="1">
                  <a:txBody>
                    <a:bodyPr/>
                    <a:lstStyle/>
                    <a:p>
                      <a:endParaRPr lang="tr-TR"/>
                    </a:p>
                  </a:txBody>
                  <a:tcPr/>
                </a:tc>
              </a:tr>
              <a:tr h="1600123">
                <a:tc>
                  <a:txBody>
                    <a:bodyPr/>
                    <a:lstStyle/>
                    <a:p>
                      <a:r>
                        <a:rPr lang="tr-TR" sz="1200">
                          <a:effectLst/>
                        </a:rPr>
                        <a:t> </a:t>
                      </a:r>
                    </a:p>
                    <a:p>
                      <a:r>
                        <a:rPr lang="tr-TR" sz="1200">
                          <a:effectLst/>
                        </a:rPr>
                        <a:t> </a:t>
                      </a:r>
                    </a:p>
                    <a:p>
                      <a:r>
                        <a:rPr lang="tr-TR" sz="1200">
                          <a:effectLst/>
                        </a:rPr>
                        <a:t>Zihinsel Özellikler</a:t>
                      </a:r>
                    </a:p>
                    <a:p>
                      <a:r>
                        <a:rPr lang="tr-TR" sz="1200">
                          <a:effectLst/>
                        </a:rPr>
                        <a:t> </a:t>
                      </a:r>
                    </a:p>
                    <a:p>
                      <a:r>
                        <a:rPr lang="tr-TR" sz="1200">
                          <a:effectLst/>
                        </a:rPr>
                        <a:t> </a:t>
                      </a:r>
                    </a:p>
                    <a:p>
                      <a:r>
                        <a:rPr lang="tr-TR" sz="1200">
                          <a:effectLst/>
                        </a:rPr>
                        <a:t> </a:t>
                      </a:r>
                    </a:p>
                  </a:txBody>
                  <a:tcPr marL="94266" marR="94266" marT="31422" marB="31422"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r>
                        <a:rPr lang="tr-TR" sz="1200" dirty="0">
                          <a:effectLst/>
                        </a:rPr>
                        <a:t>• Ortalama üzerinde yetenek düzeyi</a:t>
                      </a:r>
                    </a:p>
                    <a:p>
                      <a:r>
                        <a:rPr lang="tr-TR" sz="1200" dirty="0">
                          <a:effectLst/>
                        </a:rPr>
                        <a:t> </a:t>
                      </a:r>
                    </a:p>
                    <a:p>
                      <a:r>
                        <a:rPr lang="tr-TR" sz="1200" dirty="0">
                          <a:effectLst/>
                        </a:rPr>
                        <a:t>• Bulunduğu sınıf düzeyinde en az iki sınıf üstte performans</a:t>
                      </a:r>
                    </a:p>
                    <a:p>
                      <a:r>
                        <a:rPr lang="tr-TR" sz="1200" dirty="0">
                          <a:effectLst/>
                        </a:rPr>
                        <a:t> </a:t>
                      </a:r>
                    </a:p>
                    <a:p>
                      <a:r>
                        <a:rPr lang="tr-TR" sz="1200" dirty="0">
                          <a:effectLst/>
                        </a:rPr>
                        <a:t>• Öğrenme, planlama ve iletişim alanlarında iyi</a:t>
                      </a:r>
                    </a:p>
                  </a:txBody>
                  <a:tcPr marL="94266" marR="94266" marT="31422" marB="31422"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r>
              <a:tr h="3125370">
                <a:tc>
                  <a:txBody>
                    <a:bodyPr/>
                    <a:lstStyle/>
                    <a:p>
                      <a:r>
                        <a:rPr lang="tr-TR" sz="1200">
                          <a:effectLst/>
                        </a:rPr>
                        <a:t>Zihinsel Olmayan Özellikler</a:t>
                      </a:r>
                    </a:p>
                    <a:p>
                      <a:r>
                        <a:rPr lang="tr-TR" sz="1200">
                          <a:effectLst/>
                        </a:rPr>
                        <a:t> </a:t>
                      </a:r>
                    </a:p>
                  </a:txBody>
                  <a:tcPr marL="94266" marR="94266" marT="31422" marB="31422"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r>
                        <a:rPr lang="tr-TR" sz="1200" dirty="0">
                          <a:effectLst/>
                        </a:rPr>
                        <a:t>• Spesifik akademik alanlardan en azından birinde çok yoğun ilgi</a:t>
                      </a:r>
                    </a:p>
                    <a:p>
                      <a:r>
                        <a:rPr lang="tr-TR" sz="1200" dirty="0">
                          <a:effectLst/>
                        </a:rPr>
                        <a:t>düzeyi ve merakı</a:t>
                      </a:r>
                    </a:p>
                    <a:p>
                      <a:r>
                        <a:rPr lang="tr-TR" sz="1200" dirty="0">
                          <a:effectLst/>
                        </a:rPr>
                        <a:t> </a:t>
                      </a:r>
                    </a:p>
                    <a:p>
                      <a:r>
                        <a:rPr lang="tr-TR" sz="1200" dirty="0">
                          <a:effectLst/>
                        </a:rPr>
                        <a:t>• Birebir ilişkilere, tartışmalara ve projelere karşı hevesli</a:t>
                      </a:r>
                    </a:p>
                    <a:p>
                      <a:r>
                        <a:rPr lang="tr-TR" sz="1200" dirty="0">
                          <a:effectLst/>
                        </a:rPr>
                        <a:t> </a:t>
                      </a:r>
                    </a:p>
                    <a:p>
                      <a:r>
                        <a:rPr lang="tr-TR" sz="1200" dirty="0">
                          <a:effectLst/>
                        </a:rPr>
                        <a:t>• Özgür düşünebilen ve davranabilen</a:t>
                      </a:r>
                    </a:p>
                    <a:p>
                      <a:r>
                        <a:rPr lang="tr-TR" sz="1200" dirty="0">
                          <a:effectLst/>
                        </a:rPr>
                        <a:t> </a:t>
                      </a:r>
                    </a:p>
                    <a:p>
                      <a:r>
                        <a:rPr lang="tr-TR" sz="1200" dirty="0">
                          <a:effectLst/>
                        </a:rPr>
                        <a:t>• Öğrenmeye ve başarıya odaklı</a:t>
                      </a:r>
                    </a:p>
                    <a:p>
                      <a:r>
                        <a:rPr lang="tr-TR" sz="1200" dirty="0">
                          <a:effectLst/>
                        </a:rPr>
                        <a:t> </a:t>
                      </a:r>
                    </a:p>
                    <a:p>
                      <a:r>
                        <a:rPr lang="tr-TR" sz="1200" dirty="0">
                          <a:effectLst/>
                        </a:rPr>
                        <a:t>• Öğrenmeyi seven</a:t>
                      </a:r>
                    </a:p>
                    <a:p>
                      <a:r>
                        <a:rPr lang="tr-TR" sz="1200" dirty="0">
                          <a:effectLst/>
                        </a:rPr>
                        <a:t> </a:t>
                      </a:r>
                    </a:p>
                    <a:p>
                      <a:r>
                        <a:rPr lang="tr-TR" sz="1200" dirty="0">
                          <a:effectLst/>
                        </a:rPr>
                        <a:t>• Kendi ilgilerini ve meraklarını azim</a:t>
                      </a:r>
                    </a:p>
                  </a:txBody>
                  <a:tcPr marL="94266" marR="94266" marT="31422" marB="31422"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r>
            </a:tbl>
          </a:graphicData>
        </a:graphic>
      </p:graphicFrame>
      <p:sp>
        <p:nvSpPr>
          <p:cNvPr id="3" name="Metin kutusu 2"/>
          <p:cNvSpPr txBox="1"/>
          <p:nvPr/>
        </p:nvSpPr>
        <p:spPr>
          <a:xfrm>
            <a:off x="644893" y="317634"/>
            <a:ext cx="3647974" cy="707886"/>
          </a:xfrm>
          <a:prstGeom prst="rect">
            <a:avLst/>
          </a:prstGeom>
          <a:noFill/>
        </p:spPr>
        <p:txBody>
          <a:bodyPr wrap="square" rtlCol="0">
            <a:spAutoFit/>
          </a:bodyPr>
          <a:lstStyle/>
          <a:p>
            <a:r>
              <a:rPr lang="tr-TR" sz="4000" b="1" dirty="0" smtClean="0"/>
              <a:t>Tablo 5.3</a:t>
            </a:r>
            <a:endParaRPr lang="tr-TR" sz="4000" b="1" dirty="0"/>
          </a:p>
        </p:txBody>
      </p:sp>
    </p:spTree>
    <p:extLst>
      <p:ext uri="{BB962C8B-B14F-4D97-AF65-F5344CB8AC3E}">
        <p14:creationId xmlns:p14="http://schemas.microsoft.com/office/powerpoint/2010/main" val="755138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714</Words>
  <Application>Microsoft Office PowerPoint</Application>
  <PresentationFormat>Geniş ekran</PresentationFormat>
  <Paragraphs>94</Paragraphs>
  <Slides>11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vt:i4>
      </vt:variant>
    </vt:vector>
  </HeadingPairs>
  <TitlesOfParts>
    <vt:vector size="16" baseType="lpstr">
      <vt:lpstr>Arial</vt:lpstr>
      <vt:lpstr>Calibri</vt:lpstr>
      <vt:lpstr>Calibri Light</vt:lpstr>
      <vt:lpstr>Droid Sans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9</cp:revision>
  <dcterms:created xsi:type="dcterms:W3CDTF">2023-04-15T06:48:17Z</dcterms:created>
  <dcterms:modified xsi:type="dcterms:W3CDTF">2023-04-26T08:29:21Z</dcterms:modified>
</cp:coreProperties>
</file>